
<file path=[Content_Types].xml><?xml version="1.0" encoding="utf-8"?>
<Types xmlns="http://schemas.openxmlformats.org/package/2006/content-types"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xml" ContentType="application/xml"/>
  <Default Extension="png" ContentType="image/png"/>
  <Default Extension="jpg" ContentType="image/jpeg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
<Relationship Id="rId3" Type="http://schemas.openxmlformats.org/officeDocument/2006/relationships/extended-properties"  Target="docProps/app.xml"  />
<Relationship Id="rId2" Type="http://schemas.openxmlformats.org/package/2006/relationships/metadata/core-properties"  Target="docProps/core.xml"  />
<Relationship Id="rId1" Type="http://schemas.openxmlformats.org/officeDocument/2006/relationships/officeDocument"  Target="ppt/presentation.xml"  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3200" cy="6858000" type="custom"/>
  <p:notesSz cx="6858000" cy="9144000"/>
  <p:defaultTextStyle>
    <a:defPPr>
      <a:defRPr lang="en-US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
<Relationship Id="rId1" Type="http://schemas.openxmlformats.org/officeDocument/2006/relationships/slideMaster" Target="slideMasters/slideMaster1.xml" />
<Relationship Id="rId2" Type="http://schemas.openxmlformats.org/officeDocument/2006/relationships/presProps" Target="presProps.xml" />
<Relationship Id="rId3" Type="http://schemas.openxmlformats.org/officeDocument/2006/relationships/viewProps" Target="viewProps.xml" />
<Relationship Id="rId15000" Type="http://schemas.openxmlformats.org/officeDocument/2006/relationships/theme" Target="theme/theme1.xml" />
<Relationship Id="rId5" Type="http://schemas.openxmlformats.org/officeDocument/2006/relationships/tableStyles" Target="tableStyles.xml" />
<Relationship Id="rId6" Type="http://schemas.openxmlformats.org/officeDocument/2006/relationships/slide" Target="slides/slide1.xml" />
<Relationship Id="rId7" Type="http://schemas.openxmlformats.org/officeDocument/2006/relationships/slide" Target="slides/slide2.xml" />
<Relationship Id="rId8" Type="http://schemas.openxmlformats.org/officeDocument/2006/relationships/slide" Target="slides/slide3.xml" />
<Relationship Id="rId9" Type="http://schemas.openxmlformats.org/officeDocument/2006/relationships/slide" Target="slides/slide4.xml" />
<Relationship Id="rId10" Type="http://schemas.openxmlformats.org/officeDocument/2006/relationships/slide" Target="slides/slide5.xml" />
<Relationship Id="rId11" Type="http://schemas.openxmlformats.org/officeDocument/2006/relationships/slide" Target="slides/slide6.xml" />
<Relationship Id="rId12" Type="http://schemas.openxmlformats.org/officeDocument/2006/relationships/slide" Target="slides/slide7.xml" />
<Relationship Id="rId13" Type="http://schemas.openxmlformats.org/officeDocument/2006/relationships/slide" Target="slides/slide8.xml" />
<Relationship Id="rId14" Type="http://schemas.openxmlformats.org/officeDocument/2006/relationships/slide" Target="slides/slide9.xml" />
<Relationship Id="rId15" Type="http://schemas.openxmlformats.org/officeDocument/2006/relationships/slide" Target="slides/slide10.xml" />
<Relationship Id="rId16" Type="http://schemas.openxmlformats.org/officeDocument/2006/relationships/slide" Target="slides/slide11.xml" />
<Relationship Id="rId17" Type="http://schemas.openxmlformats.org/officeDocument/2006/relationships/slide" Target="slides/slide12.xml" />
<Relationship Id="rId18" Type="http://schemas.openxmlformats.org/officeDocument/2006/relationships/slide" Target="slides/slide13.xml" />
<Relationship Id="rId19" Type="http://schemas.openxmlformats.org/officeDocument/2006/relationships/slide" Target="slides/slide14.xml" />
<Relationship Id="rId20" Type="http://schemas.openxmlformats.org/officeDocument/2006/relationships/slide" Target="slides/slide15.xml" />
<Relationship Id="rId21" Type="http://schemas.openxmlformats.org/officeDocument/2006/relationships/slide" Target="slides/slide16.xml" />
<Relationship Id="rId22" Type="http://schemas.openxmlformats.org/officeDocument/2006/relationships/slide" Target="slides/slide17.xml" />
<Relationship Id="rId23" Type="http://schemas.openxmlformats.org/officeDocument/2006/relationships/slide" Target="slides/slide18.xml" />
<Relationship Id="rId24" Type="http://schemas.openxmlformats.org/officeDocument/2006/relationships/slide" Target="slides/slide19.xml" />
<Relationship Id="rId25" Type="http://schemas.openxmlformats.org/officeDocument/2006/relationships/slide" Target="slides/slide20.xml" />
<Relationship Id="rId26" Type="http://schemas.openxmlformats.org/officeDocument/2006/relationships/slide" Target="slides/slide21.xml" />
<Relationship Id="rId27" Type="http://schemas.openxmlformats.org/officeDocument/2006/relationships/slide" Target="slides/slide22.xml" />
<Relationship Id="rId28" Type="http://schemas.openxmlformats.org/officeDocument/2006/relationships/slide" Target="slides/slide23.xml" />
<Relationship Id="rId29" Type="http://schemas.openxmlformats.org/officeDocument/2006/relationships/slide" Target="slides/slide24.xml" />
<Relationship Id="rId30" Type="http://schemas.openxmlformats.org/officeDocument/2006/relationships/slide" Target="slides/slide25.xml" />
<Relationship Id="rId31" Type="http://schemas.openxmlformats.org/officeDocument/2006/relationships/slide" Target="slides/slide26.xml" />
<Relationship Id="rId32" Type="http://schemas.openxmlformats.org/officeDocument/2006/relationships/slide" Target="slides/slide27.xml" />
<Relationship Id="rId33" Type="http://schemas.openxmlformats.org/officeDocument/2006/relationships/slide" Target="slides/slide28.xml" />
<Relationship Id="rId34" Type="http://schemas.openxmlformats.org/officeDocument/2006/relationships/slide" Target="slides/slide29.xml" />
<Relationship Id="rId35" Type="http://schemas.openxmlformats.org/officeDocument/2006/relationships/slide" Target="slides/slide30.xml" />
<Relationship Id="rId36" Type="http://schemas.openxmlformats.org/officeDocument/2006/relationships/slide" Target="slides/slide31.xml" />
<Relationship Id="rId37" Type="http://schemas.openxmlformats.org/officeDocument/2006/relationships/slide" Target="slides/slide32.xml" />
<Relationship Id="rId38" Type="http://schemas.openxmlformats.org/officeDocument/2006/relationships/slide" Target="slides/slide33.xml" />
<Relationship Id="rId39" Type="http://schemas.openxmlformats.org/officeDocument/2006/relationships/slide" Target="slides/slide34.xml" />
<Relationship Id="rId40" Type="http://schemas.openxmlformats.org/officeDocument/2006/relationships/slide" Target="slides/slide35.xml" />
<Relationship Id="rId41" Type="http://schemas.openxmlformats.org/officeDocument/2006/relationships/slide" Target="slides/slide36.xml" />
<Relationship Id="rId42" Type="http://schemas.openxmlformats.org/officeDocument/2006/relationships/slide" Target="slides/slide37.xml" />
<Relationship Id="rId43" Type="http://schemas.openxmlformats.org/officeDocument/2006/relationships/slide" Target="slides/slide38.xml" />
</Relationships>

</file>

<file path=ppt/slideLayouts/_rels/slideLayout1.xml.rels><?xml version="1.0" encoding="UTF-8" standalone="yes"?>
<Relationships xmlns="http://schemas.openxmlformats.org/package/2006/relationships">
<Relationship Id="rId1" Type="http://schemas.openxmlformats.org/officeDocument/2006/relationships/slideMaster" Target="../slideMasters/slideMaster1.xml" 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5000" Type="http://schemas.openxmlformats.org/officeDocument/2006/relationships/theme" Target="../theme/theme1.xml" 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</p:titleStyle>
    <p:bodyStyle>
</p:bodyStyle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.jpg" />
<Relationship Id="rId6" Type="http://schemas.openxmlformats.org/officeDocument/2006/relationships/image" Target="../media/image2.jpg" />
</Relationships>

</file>

<file path=ppt/slides/_rels/slide1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1.jpg" />
<Relationship Id="rId7" Type="http://schemas.openxmlformats.org/officeDocument/2006/relationships/image" Target="../media/image32.jpg" />
<Relationship Id="rId11" Type="http://schemas.openxmlformats.org/officeDocument/2006/relationships/image" Target="../media/image33.jpg" />
<Relationship Id="rId12" Type="http://schemas.openxmlformats.org/officeDocument/2006/relationships/image" Target="../media/image34.jpg" />
<Relationship Id="rId14" Type="http://schemas.openxmlformats.org/officeDocument/2006/relationships/image" Target="../media/image35.jpg" />
</Relationships>

</file>

<file path=ppt/slides/_rels/slide1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6.jpg" />
<Relationship Id="rId7" Type="http://schemas.openxmlformats.org/officeDocument/2006/relationships/image" Target="../media/image37.jpg" />
</Relationships>

</file>

<file path=ppt/slides/_rels/slide1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38.jpg" />
<Relationship Id="rId14" Type="http://schemas.openxmlformats.org/officeDocument/2006/relationships/image" Target="../media/image39.jpg" />
<Relationship Id="rId15" Type="http://schemas.openxmlformats.org/officeDocument/2006/relationships/image" Target="../media/image40.jpg" />
<Relationship Id="rId16" Type="http://schemas.openxmlformats.org/officeDocument/2006/relationships/image" Target="../media/image41.jpg" />
</Relationships>

</file>

<file path=ppt/slides/_rels/slide1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2.jpg" />
<Relationship Id="rId7" Type="http://schemas.openxmlformats.org/officeDocument/2006/relationships/image" Target="../media/image43.jpg" />
<Relationship Id="rId18" Type="http://schemas.openxmlformats.org/officeDocument/2006/relationships/image" Target="../media/image44.jpg" />
<Relationship Id="rId19" Type="http://schemas.openxmlformats.org/officeDocument/2006/relationships/image" Target="../media/image45.jpg" />
<Relationship Id="rId20" Type="http://schemas.openxmlformats.org/officeDocument/2006/relationships/image" Target="../media/image46.jpg" />
<Relationship Id="rId21" Type="http://schemas.openxmlformats.org/officeDocument/2006/relationships/image" Target="../media/image47.jpg" />
<Relationship Id="rId22" Type="http://schemas.openxmlformats.org/officeDocument/2006/relationships/image" Target="../media/image48.jpg" />
</Relationships>

</file>

<file path=ppt/slides/_rels/slide1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9.jpg" />
<Relationship Id="rId7" Type="http://schemas.openxmlformats.org/officeDocument/2006/relationships/image" Target="../media/image50.jpg" />
<Relationship Id="rId10" Type="http://schemas.openxmlformats.org/officeDocument/2006/relationships/image" Target="../media/image51.jpg" />
<Relationship Id="rId12" Type="http://schemas.openxmlformats.org/officeDocument/2006/relationships/image" Target="../media/image52.jpg" />
<Relationship Id="rId14" Type="http://schemas.openxmlformats.org/officeDocument/2006/relationships/image" Target="../media/image53.jpg" />
<Relationship Id="rId19" Type="http://schemas.openxmlformats.org/officeDocument/2006/relationships/image" Target="../media/image54.jpg" />
</Relationships>

</file>

<file path=ppt/slides/_rels/slide1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55.jpg" />
<Relationship Id="rId7" Type="http://schemas.openxmlformats.org/officeDocument/2006/relationships/image" Target="../media/image56.jpg" />
<Relationship Id="rId16" Type="http://schemas.openxmlformats.org/officeDocument/2006/relationships/image" Target="../media/image57.jpg" />
<Relationship Id="rId18" Type="http://schemas.openxmlformats.org/officeDocument/2006/relationships/image" Target="../media/image58.jpg" />
<Relationship Id="rId19" Type="http://schemas.openxmlformats.org/officeDocument/2006/relationships/image" Target="../media/image59.jpg" />
<Relationship Id="rId20" Type="http://schemas.openxmlformats.org/officeDocument/2006/relationships/image" Target="../media/image60.jpg" />
<Relationship Id="rId21" Type="http://schemas.openxmlformats.org/officeDocument/2006/relationships/image" Target="../media/image61.jpg" />
</Relationships>

</file>

<file path=ppt/slides/_rels/slide1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2.jpg" />
<Relationship Id="rId7" Type="http://schemas.openxmlformats.org/officeDocument/2006/relationships/image" Target="../media/image63.jpg" />
</Relationships>

</file>

<file path=ppt/slides/_rels/slide1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4.jpg" />
<Relationship Id="rId7" Type="http://schemas.openxmlformats.org/officeDocument/2006/relationships/image" Target="../media/image65.jpg" />
<Relationship Id="rId10" Type="http://schemas.openxmlformats.org/officeDocument/2006/relationships/image" Target="../media/image66.jpg" />
<Relationship Id="rId15" Type="http://schemas.openxmlformats.org/officeDocument/2006/relationships/image" Target="../media/image67.jpg" />
</Relationships>

</file>

<file path=ppt/slides/_rels/slide1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68.jpg" />
<Relationship Id="rId14" Type="http://schemas.openxmlformats.org/officeDocument/2006/relationships/image" Target="../media/image69.jpg" />
<Relationship Id="rId15" Type="http://schemas.openxmlformats.org/officeDocument/2006/relationships/image" Target="../media/image70.jpg" />
<Relationship Id="rId16" Type="http://schemas.openxmlformats.org/officeDocument/2006/relationships/image" Target="../media/image71.jpg" />
</Relationships>

</file>

<file path=ppt/slides/_rels/slide1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72.jpg" />
<Relationship Id="rId6" Type="http://schemas.openxmlformats.org/officeDocument/2006/relationships/image" Target="../media/image73.jpg" />
<Relationship Id="rId7" Type="http://schemas.openxmlformats.org/officeDocument/2006/relationships/image" Target="../media/image74.jpg" />
<Relationship Id="rId18" Type="http://schemas.openxmlformats.org/officeDocument/2006/relationships/image" Target="../media/image75.jpg" />
<Relationship Id="rId19" Type="http://schemas.openxmlformats.org/officeDocument/2006/relationships/image" Target="../media/image76.jpg" />
<Relationship Id="rId20" Type="http://schemas.openxmlformats.org/officeDocument/2006/relationships/image" Target="../media/image77.jpg" />
<Relationship Id="rId21" Type="http://schemas.openxmlformats.org/officeDocument/2006/relationships/image" Target="../media/image78.jpg" />
</Relationships>

</file>

<file path=ppt/slides/_rels/slide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.jpg" />
<Relationship Id="rId4" Type="http://schemas.openxmlformats.org/officeDocument/2006/relationships/image" Target="../media/image4.jpg" />
<Relationship Id="rId22" Type="http://schemas.openxmlformats.org/officeDocument/2006/relationships/image" Target="../media/image5.jpg" />
</Relationships>

</file>

<file path=ppt/slides/_rels/slide2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79.jpg" />
<Relationship Id="rId8" Type="http://schemas.openxmlformats.org/officeDocument/2006/relationships/image" Target="../media/image80.jpg" />
<Relationship Id="rId9" Type="http://schemas.openxmlformats.org/officeDocument/2006/relationships/image" Target="../media/image81.jpg" />
<Relationship Id="rId16" Type="http://schemas.openxmlformats.org/officeDocument/2006/relationships/image" Target="../media/image82.jpg" />
<Relationship Id="rId17" Type="http://schemas.openxmlformats.org/officeDocument/2006/relationships/image" Target="../media/image83.jpg" />
<Relationship Id="rId18" Type="http://schemas.openxmlformats.org/officeDocument/2006/relationships/image" Target="../media/image84.jpg" />
<Relationship Id="rId20" Type="http://schemas.openxmlformats.org/officeDocument/2006/relationships/image" Target="../media/image85.jpg" />
<Relationship Id="rId24" Type="http://schemas.openxmlformats.org/officeDocument/2006/relationships/image" Target="../media/image86.jpg" />
<Relationship Id="rId25" Type="http://schemas.openxmlformats.org/officeDocument/2006/relationships/image" Target="../media/image87.jpg" />
<Relationship Id="rId32" Type="http://schemas.openxmlformats.org/officeDocument/2006/relationships/image" Target="../media/image88.jpg" />
<Relationship Id="rId33" Type="http://schemas.openxmlformats.org/officeDocument/2006/relationships/image" Target="../media/image89.jpg" />
<Relationship Id="rId34" Type="http://schemas.openxmlformats.org/officeDocument/2006/relationships/image" Target="../media/image90.jpg" />
<Relationship Id="rId36" Type="http://schemas.openxmlformats.org/officeDocument/2006/relationships/image" Target="../media/image91.jpg" />
<Relationship Id="rId40" Type="http://schemas.openxmlformats.org/officeDocument/2006/relationships/image" Target="../media/image92.jpg" />
<Relationship Id="rId41" Type="http://schemas.openxmlformats.org/officeDocument/2006/relationships/image" Target="../media/image93.jpg" />
<Relationship Id="rId48" Type="http://schemas.openxmlformats.org/officeDocument/2006/relationships/image" Target="../media/image94.jpg" />
<Relationship Id="rId49" Type="http://schemas.openxmlformats.org/officeDocument/2006/relationships/image" Target="../media/image95.jpg" />
<Relationship Id="rId50" Type="http://schemas.openxmlformats.org/officeDocument/2006/relationships/image" Target="../media/image96.jpg" />
<Relationship Id="rId52" Type="http://schemas.openxmlformats.org/officeDocument/2006/relationships/image" Target="../media/image97.jpg" />
</Relationships>

</file>

<file path=ppt/slides/_rels/slide2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98.jpg" />
<Relationship Id="rId8" Type="http://schemas.openxmlformats.org/officeDocument/2006/relationships/image" Target="../media/image99.jpg" />
<Relationship Id="rId9" Type="http://schemas.openxmlformats.org/officeDocument/2006/relationships/image" Target="../media/image100.jpg" />
<Relationship Id="rId16" Type="http://schemas.openxmlformats.org/officeDocument/2006/relationships/image" Target="../media/image101.jpg" />
<Relationship Id="rId17" Type="http://schemas.openxmlformats.org/officeDocument/2006/relationships/image" Target="../media/image102.jpg" />
<Relationship Id="rId18" Type="http://schemas.openxmlformats.org/officeDocument/2006/relationships/image" Target="../media/image103.jpg" />
<Relationship Id="rId20" Type="http://schemas.openxmlformats.org/officeDocument/2006/relationships/image" Target="../media/image104.jpg" />
<Relationship Id="rId24" Type="http://schemas.openxmlformats.org/officeDocument/2006/relationships/image" Target="../media/image105.jpg" />
<Relationship Id="rId25" Type="http://schemas.openxmlformats.org/officeDocument/2006/relationships/image" Target="../media/image106.jpg" />
<Relationship Id="rId32" Type="http://schemas.openxmlformats.org/officeDocument/2006/relationships/image" Target="../media/image107.jpg" />
<Relationship Id="rId33" Type="http://schemas.openxmlformats.org/officeDocument/2006/relationships/image" Target="../media/image108.jpg" />
<Relationship Id="rId34" Type="http://schemas.openxmlformats.org/officeDocument/2006/relationships/image" Target="../media/image109.jpg" />
<Relationship Id="rId36" Type="http://schemas.openxmlformats.org/officeDocument/2006/relationships/image" Target="../media/image110.jpg" />
<Relationship Id="rId40" Type="http://schemas.openxmlformats.org/officeDocument/2006/relationships/image" Target="../media/image111.jpg" />
<Relationship Id="rId41" Type="http://schemas.openxmlformats.org/officeDocument/2006/relationships/image" Target="../media/image112.jpg" />
<Relationship Id="rId48" Type="http://schemas.openxmlformats.org/officeDocument/2006/relationships/image" Target="../media/image113.jpg" />
<Relationship Id="rId49" Type="http://schemas.openxmlformats.org/officeDocument/2006/relationships/image" Target="../media/image114.jpg" />
<Relationship Id="rId50" Type="http://schemas.openxmlformats.org/officeDocument/2006/relationships/image" Target="../media/image115.jpg" />
<Relationship Id="rId52" Type="http://schemas.openxmlformats.org/officeDocument/2006/relationships/image" Target="../media/image116.jpg" />
</Relationships>

</file>

<file path=ppt/slides/_rels/slide2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117.jpg" />
<Relationship Id="rId8" Type="http://schemas.openxmlformats.org/officeDocument/2006/relationships/image" Target="../media/image118.jpg" />
<Relationship Id="rId9" Type="http://schemas.openxmlformats.org/officeDocument/2006/relationships/image" Target="../media/image119.jpg" />
<Relationship Id="rId16" Type="http://schemas.openxmlformats.org/officeDocument/2006/relationships/image" Target="../media/image120.jpg" />
<Relationship Id="rId17" Type="http://schemas.openxmlformats.org/officeDocument/2006/relationships/image" Target="../media/image121.jpg" />
<Relationship Id="rId18" Type="http://schemas.openxmlformats.org/officeDocument/2006/relationships/image" Target="../media/image122.jpg" />
<Relationship Id="rId20" Type="http://schemas.openxmlformats.org/officeDocument/2006/relationships/image" Target="../media/image123.jpg" />
<Relationship Id="rId24" Type="http://schemas.openxmlformats.org/officeDocument/2006/relationships/image" Target="../media/image124.jpg" />
<Relationship Id="rId25" Type="http://schemas.openxmlformats.org/officeDocument/2006/relationships/image" Target="../media/image125.jpg" />
<Relationship Id="rId32" Type="http://schemas.openxmlformats.org/officeDocument/2006/relationships/image" Target="../media/image126.jpg" />
<Relationship Id="rId33" Type="http://schemas.openxmlformats.org/officeDocument/2006/relationships/image" Target="../media/image127.jpg" />
<Relationship Id="rId34" Type="http://schemas.openxmlformats.org/officeDocument/2006/relationships/image" Target="../media/image128.jpg" />
<Relationship Id="rId36" Type="http://schemas.openxmlformats.org/officeDocument/2006/relationships/image" Target="../media/image129.jpg" />
<Relationship Id="rId40" Type="http://schemas.openxmlformats.org/officeDocument/2006/relationships/image" Target="../media/image130.jpg" />
<Relationship Id="rId41" Type="http://schemas.openxmlformats.org/officeDocument/2006/relationships/image" Target="../media/image131.jpg" />
<Relationship Id="rId48" Type="http://schemas.openxmlformats.org/officeDocument/2006/relationships/image" Target="../media/image132.jpg" />
<Relationship Id="rId49" Type="http://schemas.openxmlformats.org/officeDocument/2006/relationships/image" Target="../media/image133.jpg" />
<Relationship Id="rId50" Type="http://schemas.openxmlformats.org/officeDocument/2006/relationships/image" Target="../media/image134.jpg" />
<Relationship Id="rId52" Type="http://schemas.openxmlformats.org/officeDocument/2006/relationships/image" Target="../media/image135.jpg" />
</Relationships>

</file>

<file path=ppt/slides/_rels/slide2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6.jpg" />
<Relationship Id="rId7" Type="http://schemas.openxmlformats.org/officeDocument/2006/relationships/image" Target="../media/image137.jpg" />
</Relationships>

</file>

<file path=ppt/slides/_rels/slide2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8.jpg" />
<Relationship Id="rId7" Type="http://schemas.openxmlformats.org/officeDocument/2006/relationships/image" Target="../media/image139.jpg" />
<Relationship Id="rId9" Type="http://schemas.openxmlformats.org/officeDocument/2006/relationships/image" Target="../media/image140.jpg" />
<Relationship Id="rId11" Type="http://schemas.openxmlformats.org/officeDocument/2006/relationships/image" Target="../media/image141.jpg" />
<Relationship Id="rId12" Type="http://schemas.openxmlformats.org/officeDocument/2006/relationships/image" Target="../media/image142.jpg" />
<Relationship Id="rId13" Type="http://schemas.openxmlformats.org/officeDocument/2006/relationships/image" Target="../media/image143.jpg" />
<Relationship Id="rId18" Type="http://schemas.openxmlformats.org/officeDocument/2006/relationships/image" Target="../media/image144.jpg" />
<Relationship Id="rId20" Type="http://schemas.openxmlformats.org/officeDocument/2006/relationships/image" Target="../media/image145.jpg" />
<Relationship Id="rId21" Type="http://schemas.openxmlformats.org/officeDocument/2006/relationships/image" Target="../media/image146.jpg" />
<Relationship Id="rId22" Type="http://schemas.openxmlformats.org/officeDocument/2006/relationships/image" Target="../media/image147.jpg" />
<Relationship Id="rId27" Type="http://schemas.openxmlformats.org/officeDocument/2006/relationships/image" Target="../media/image148.jpg" />
<Relationship Id="rId29" Type="http://schemas.openxmlformats.org/officeDocument/2006/relationships/image" Target="../media/image149.jpg" />
<Relationship Id="rId30" Type="http://schemas.openxmlformats.org/officeDocument/2006/relationships/image" Target="../media/image150.jpg" />
<Relationship Id="rId31" Type="http://schemas.openxmlformats.org/officeDocument/2006/relationships/image" Target="../media/image151.jpg" />
<Relationship Id="rId36" Type="http://schemas.openxmlformats.org/officeDocument/2006/relationships/image" Target="../media/image152.jpg" />
<Relationship Id="rId38" Type="http://schemas.openxmlformats.org/officeDocument/2006/relationships/image" Target="../media/image153.jpg" />
<Relationship Id="rId39" Type="http://schemas.openxmlformats.org/officeDocument/2006/relationships/image" Target="../media/image154.jpg" />
<Relationship Id="rId40" Type="http://schemas.openxmlformats.org/officeDocument/2006/relationships/image" Target="../media/image155.jpg" />
<Relationship Id="rId45" Type="http://schemas.openxmlformats.org/officeDocument/2006/relationships/image" Target="../media/image156.jpg" />
<Relationship Id="rId47" Type="http://schemas.openxmlformats.org/officeDocument/2006/relationships/image" Target="../media/image157.jpg" />
<Relationship Id="rId48" Type="http://schemas.openxmlformats.org/officeDocument/2006/relationships/image" Target="../media/image158.jpg" />
<Relationship Id="rId49" Type="http://schemas.openxmlformats.org/officeDocument/2006/relationships/image" Target="../media/image159.jpg" />
</Relationships>

</file>

<file path=ppt/slides/_rels/slide2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60.jpg" />
<Relationship Id="rId14" Type="http://schemas.openxmlformats.org/officeDocument/2006/relationships/image" Target="../media/image161.jpg" />
<Relationship Id="rId15" Type="http://schemas.openxmlformats.org/officeDocument/2006/relationships/image" Target="../media/image162.jpg" />
<Relationship Id="rId16" Type="http://schemas.openxmlformats.org/officeDocument/2006/relationships/image" Target="../media/image163.jpg" />
</Relationships>

</file>

<file path=ppt/slides/_rels/slide2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4.jpg" />
<Relationship Id="rId7" Type="http://schemas.openxmlformats.org/officeDocument/2006/relationships/image" Target="../media/image165.jpg" />
<Relationship Id="rId17" Type="http://schemas.openxmlformats.org/officeDocument/2006/relationships/image" Target="../media/image166.jpg" />
<Relationship Id="rId18" Type="http://schemas.openxmlformats.org/officeDocument/2006/relationships/image" Target="../media/image167.jpg" />
<Relationship Id="rId19" Type="http://schemas.openxmlformats.org/officeDocument/2006/relationships/image" Target="../media/image168.jpg" />
</Relationships>

</file>

<file path=ppt/slides/_rels/slide2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9.jpg" />
<Relationship Id="rId7" Type="http://schemas.openxmlformats.org/officeDocument/2006/relationships/image" Target="../media/image170.jpg" />
<Relationship Id="rId9" Type="http://schemas.openxmlformats.org/officeDocument/2006/relationships/image" Target="../media/image171.jpg" />
<Relationship Id="rId11" Type="http://schemas.openxmlformats.org/officeDocument/2006/relationships/image" Target="../media/image172.jpg" />
</Relationships>

</file>

<file path=ppt/slides/_rels/slide2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73.jpg" />
<Relationship Id="rId7" Type="http://schemas.openxmlformats.org/officeDocument/2006/relationships/image" Target="../media/image174.jpg" />
<Relationship Id="rId16" Type="http://schemas.openxmlformats.org/officeDocument/2006/relationships/image" Target="../media/image175.jpg" />
<Relationship Id="rId17" Type="http://schemas.openxmlformats.org/officeDocument/2006/relationships/image" Target="../media/image176.jpg" />
<Relationship Id="rId18" Type="http://schemas.openxmlformats.org/officeDocument/2006/relationships/image" Target="../media/image177.jpg" />
<Relationship Id="rId19" Type="http://schemas.openxmlformats.org/officeDocument/2006/relationships/image" Target="../media/image178.jpg" />
<Relationship Id="rId21" Type="http://schemas.openxmlformats.org/officeDocument/2006/relationships/image" Target="../media/image179.jpg" />
</Relationships>

</file>

<file path=ppt/slides/_rels/slide2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80.jpg" />
<Relationship Id="rId7" Type="http://schemas.openxmlformats.org/officeDocument/2006/relationships/image" Target="../media/image181.jpg" />
<Relationship Id="rId16" Type="http://schemas.openxmlformats.org/officeDocument/2006/relationships/image" Target="../media/image182.jpg" />
<Relationship Id="rId17" Type="http://schemas.openxmlformats.org/officeDocument/2006/relationships/image" Target="../media/image183.jpg" />
<Relationship Id="rId18" Type="http://schemas.openxmlformats.org/officeDocument/2006/relationships/image" Target="../media/image184.jpg" />
<Relationship Id="rId19" Type="http://schemas.openxmlformats.org/officeDocument/2006/relationships/image" Target="../media/image185.jpg" />
<Relationship Id="rId28" Type="http://schemas.openxmlformats.org/officeDocument/2006/relationships/image" Target="../media/image186.jpg" />
<Relationship Id="rId29" Type="http://schemas.openxmlformats.org/officeDocument/2006/relationships/image" Target="../media/image187.jpg" />
<Relationship Id="rId30" Type="http://schemas.openxmlformats.org/officeDocument/2006/relationships/image" Target="../media/image188.jpg" />
<Relationship Id="rId31" Type="http://schemas.openxmlformats.org/officeDocument/2006/relationships/image" Target="../media/image189.jpg" />
</Relationships>

</file>

<file path=ppt/slides/_rels/slide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.jpg" />
<Relationship Id="rId3" Type="http://schemas.openxmlformats.org/officeDocument/2006/relationships/image" Target="../media/image7.jpg" />
<Relationship Id="rId11" Type="http://schemas.openxmlformats.org/officeDocument/2006/relationships/image" Target="../media/image8.jpg" />
</Relationships>

</file>

<file path=ppt/slides/_rels/slide3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0.jpg" />
<Relationship Id="rId6" Type="http://schemas.openxmlformats.org/officeDocument/2006/relationships/image" Target="../media/image191.jpg" />
<Relationship Id="rId8" Type="http://schemas.openxmlformats.org/officeDocument/2006/relationships/image" Target="../media/image192.jpg" />
<Relationship Id="rId10" Type="http://schemas.openxmlformats.org/officeDocument/2006/relationships/image" Target="../media/image193.jpg" />
</Relationships>

</file>

<file path=ppt/slides/_rels/slide3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4.jpg" />
<Relationship Id="rId7" Type="http://schemas.openxmlformats.org/officeDocument/2006/relationships/image" Target="../media/image195.jpg" />
<Relationship Id="rId10" Type="http://schemas.openxmlformats.org/officeDocument/2006/relationships/image" Target="../media/image196.jpg" />
<Relationship Id="rId15" Type="http://schemas.openxmlformats.org/officeDocument/2006/relationships/image" Target="../media/image197.jpg" />
</Relationships>

</file>

<file path=ppt/slides/_rels/slide3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98.jpg" />
<Relationship Id="rId14" Type="http://schemas.openxmlformats.org/officeDocument/2006/relationships/image" Target="../media/image199.jpg" />
<Relationship Id="rId15" Type="http://schemas.openxmlformats.org/officeDocument/2006/relationships/image" Target="../media/image200.jpg" />
<Relationship Id="rId16" Type="http://schemas.openxmlformats.org/officeDocument/2006/relationships/image" Target="../media/image201.jpg" />
</Relationships>

</file>

<file path=ppt/slides/_rels/slide3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02.jpg" />
<Relationship Id="rId6" Type="http://schemas.openxmlformats.org/officeDocument/2006/relationships/image" Target="../media/image203.jpg" />
<Relationship Id="rId7" Type="http://schemas.openxmlformats.org/officeDocument/2006/relationships/image" Target="../media/image204.jpg" />
<Relationship Id="rId8" Type="http://schemas.openxmlformats.org/officeDocument/2006/relationships/image" Target="../media/image205.jpg" />
<Relationship Id="rId9" Type="http://schemas.openxmlformats.org/officeDocument/2006/relationships/image" Target="../media/image206.jpg" />
<Relationship Id="rId10" Type="http://schemas.openxmlformats.org/officeDocument/2006/relationships/image" Target="../media/image207.jpg" />
<Relationship Id="rId11" Type="http://schemas.openxmlformats.org/officeDocument/2006/relationships/image" Target="../media/image208.jpg" />
</Relationships>

</file>

<file path=ppt/slides/_rels/slide3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09.jpg" />
<Relationship Id="rId7" Type="http://schemas.openxmlformats.org/officeDocument/2006/relationships/image" Target="../media/image210.jpg" />
</Relationships>

</file>

<file path=ppt/slides/_rels/slide3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11.jpg" />
<Relationship Id="rId8" Type="http://schemas.openxmlformats.org/officeDocument/2006/relationships/image" Target="../media/image212.jpg" />
<Relationship Id="rId9" Type="http://schemas.openxmlformats.org/officeDocument/2006/relationships/image" Target="../media/image213.jpg" />
<Relationship Id="rId16" Type="http://schemas.openxmlformats.org/officeDocument/2006/relationships/image" Target="../media/image214.jpg" />
<Relationship Id="rId17" Type="http://schemas.openxmlformats.org/officeDocument/2006/relationships/image" Target="../media/image215.jpg" />
<Relationship Id="rId18" Type="http://schemas.openxmlformats.org/officeDocument/2006/relationships/image" Target="../media/image216.jpg" />
<Relationship Id="rId19" Type="http://schemas.openxmlformats.org/officeDocument/2006/relationships/image" Target="../media/image217.jpg" />
<Relationship Id="rId24" Type="http://schemas.openxmlformats.org/officeDocument/2006/relationships/image" Target="../media/image218.jpg" />
<Relationship Id="rId25" Type="http://schemas.openxmlformats.org/officeDocument/2006/relationships/image" Target="../media/image219.jpg" />
<Relationship Id="rId32" Type="http://schemas.openxmlformats.org/officeDocument/2006/relationships/image" Target="../media/image220.jpg" />
<Relationship Id="rId33" Type="http://schemas.openxmlformats.org/officeDocument/2006/relationships/image" Target="../media/image221.jpg" />
<Relationship Id="rId34" Type="http://schemas.openxmlformats.org/officeDocument/2006/relationships/image" Target="../media/image222.jpg" />
<Relationship Id="rId35" Type="http://schemas.openxmlformats.org/officeDocument/2006/relationships/image" Target="../media/image223.jpg" />
<Relationship Id="rId40" Type="http://schemas.openxmlformats.org/officeDocument/2006/relationships/image" Target="../media/image224.jpg" />
<Relationship Id="rId41" Type="http://schemas.openxmlformats.org/officeDocument/2006/relationships/image" Target="../media/image225.jpg" />
<Relationship Id="rId48" Type="http://schemas.openxmlformats.org/officeDocument/2006/relationships/image" Target="../media/image226.jpg" />
<Relationship Id="rId49" Type="http://schemas.openxmlformats.org/officeDocument/2006/relationships/image" Target="../media/image227.jpg" />
<Relationship Id="rId50" Type="http://schemas.openxmlformats.org/officeDocument/2006/relationships/image" Target="../media/image228.jpg" />
<Relationship Id="rId51" Type="http://schemas.openxmlformats.org/officeDocument/2006/relationships/image" Target="../media/image229.jpg" />
</Relationships>

</file>

<file path=ppt/slides/_rels/slide3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0.jpg" />
<Relationship Id="rId3" Type="http://schemas.openxmlformats.org/officeDocument/2006/relationships/image" Target="../media/image231.jpg" />
<Relationship Id="rId8" Type="http://schemas.openxmlformats.org/officeDocument/2006/relationships/image" Target="../media/image232.jpg" />
</Relationships>

</file>

<file path=ppt/slides/_rels/slide3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3.jpg" />
<Relationship Id="rId3" Type="http://schemas.openxmlformats.org/officeDocument/2006/relationships/image" Target="../media/image234.jpg" />
</Relationships>

</file>

<file path=ppt/slides/_rels/slide3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5.jpg" />
</Relationships>

</file>

<file path=ppt/slides/_rels/slide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9.jpg" />
<Relationship Id="rId14" Type="http://schemas.openxmlformats.org/officeDocument/2006/relationships/image" Target="../media/image10.jpg" />
<Relationship Id="rId15" Type="http://schemas.openxmlformats.org/officeDocument/2006/relationships/image" Target="../media/image11.jpg" />
<Relationship Id="rId17" Type="http://schemas.openxmlformats.org/officeDocument/2006/relationships/image" Target="../media/image12.jpg" />
</Relationships>

</file>

<file path=ppt/slides/_rels/slide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.jpg" />
<Relationship Id="rId5" Type="http://schemas.openxmlformats.org/officeDocument/2006/relationships/image" Target="../media/image14.jpg" />
<Relationship Id="rId6" Type="http://schemas.openxmlformats.org/officeDocument/2006/relationships/image" Target="../media/image15.jpg" />
<Relationship Id="rId12" Type="http://schemas.openxmlformats.org/officeDocument/2006/relationships/image" Target="../media/image16.jpg" />
</Relationships>

</file>

<file path=ppt/slides/_rels/slide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7.jpg" />
<Relationship Id="rId14" Type="http://schemas.openxmlformats.org/officeDocument/2006/relationships/image" Target="../media/image18.jpg" />
<Relationship Id="rId15" Type="http://schemas.openxmlformats.org/officeDocument/2006/relationships/image" Target="../media/image19.jpg" />
<Relationship Id="rId17" Type="http://schemas.openxmlformats.org/officeDocument/2006/relationships/image" Target="../media/image20.jpg" />
</Relationships>

</file>

<file path=ppt/slides/_rels/slide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1.jpg" />
<Relationship Id="rId7" Type="http://schemas.openxmlformats.org/officeDocument/2006/relationships/image" Target="../media/image22.jpg" />
<Relationship Id="rId17" Type="http://schemas.openxmlformats.org/officeDocument/2006/relationships/image" Target="../media/image23.jpg" />
<Relationship Id="rId18" Type="http://schemas.openxmlformats.org/officeDocument/2006/relationships/image" Target="../media/image24.jpg" />
</Relationships>

</file>

<file path=ppt/slides/_rels/slide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5.jpg" />
<Relationship Id="rId7" Type="http://schemas.openxmlformats.org/officeDocument/2006/relationships/image" Target="../media/image26.jpg" />
<Relationship Id="rId12" Type="http://schemas.openxmlformats.org/officeDocument/2006/relationships/image" Target="../media/image27.jpg" />
<Relationship Id="rId16" Type="http://schemas.openxmlformats.org/officeDocument/2006/relationships/image" Target="../media/image28.jpg" />
</Relationships>

</file>

<file path=ppt/slides/_rels/slide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9.jpg" />
<Relationship Id="rId7" Type="http://schemas.openxmlformats.org/officeDocument/2006/relationships/image" Target="../media/image30.jpg" 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9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770380" y="3531619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Twitter Brand Performance Report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738000" y="655238"/>
            <a:ext cx="7920000" cy="2905238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6000" b="0" i="0" smtClean="0">
                <a:solidFill>
                  <a:srgbClr val="FF608B">
</a:srgbClr>
                </a:solidFill>
                <a:latin typeface="Arial"/>
              </a:rPr>
              <a:t>BMW</a:t>
            </a:r>
            <a:r>
              <a:rPr lang="en-US" sz="6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770380" y="3848380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01 May 2022 - 31 May 2022</a:t>
            </a:r>
            <a:r>
              <a:rPr lang="en-US" sz="1400"/>
              <a:t> </a:t>
            </a:r>
          </a:p>
        </p:txBody>
      </p:sp>
      <p:pic>
        <p:nvPicPr>
          <p:cNvPr id="27" name="Picture27" descr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483B56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Follower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Follower Growth vs Industry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06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Follower Growth by Days for the BMW Twitter Account</a:t>
            </a:r>
            <a:r>
              <a:rPr lang="en-US" sz="1200"/>
              <a:t> </a:t>
            </a:r>
          </a:p>
        </p:txBody>
      </p:sp>
      <p:pic>
        <p:nvPicPr>
          <p:cNvPr id="27" name="Picture27" descr="image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In 24 Pages</a:t>
            </a:r>
            <a:r>
              <a:rPr lang="en-US" sz="12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31.05.2022, BMW was the 4.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 growth between the 24 pages 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Automotive – Manufacturers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industry.</a:t>
            </a:r>
            <a:r>
              <a:rPr lang="en-US" sz="1000"/>
              <a:t> </a:t>
            </a:r>
          </a:p>
        </p:txBody>
      </p:sp>
      <p:pic>
        <p:nvPicPr>
          <p:cNvPr id="46" name="Picture46" descr="image3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7" name="Picture47" descr="image3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470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55619" y="3956381"/>
            <a:ext cx="93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Average Follower Growth by Days for Automotive &gt; Manufacturers</a:t>
            </a:r>
            <a:r>
              <a:rPr lang="en-US" sz="1200"/>
              <a:t> </a:t>
            </a:r>
          </a:p>
        </p:txBody>
      </p:sp>
      <p:pic>
        <p:nvPicPr>
          <p:cNvPr id="54" name="Picture54" descr="image3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8000" y="4233619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1.40%</a:t>
            </a:r>
            <a:r>
              <a:rPr lang="en-US" sz="36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Rate of Change for the Industry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Follower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17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Follower Counts of Industry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24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Accounts in the Twitter Automotive &gt; Manufacturers Industry by Follower Counts</a:t>
            </a:r>
            <a:r>
              <a:rPr lang="en-US" sz="1200"/>
              <a:t> </a:t>
            </a:r>
          </a:p>
        </p:txBody>
      </p:sp>
      <p:pic>
        <p:nvPicPr>
          <p:cNvPr id="27" name="Picture27" descr="image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24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 of Brands in the Industry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2,376,715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 Count of the Brand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472,089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 Follower Count 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Post Analysis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page posts analysis of BMW Twitter account for post counts, post types, post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sharing patterns and comparison to the industry in 01 May 2022 - 31 May 2022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246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13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5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Posts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has shared 246 different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 in 01.05.2022 - 31.05.2022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Photos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has shared 13 Photo 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the page wall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Videos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has shared 5 Video 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the page wall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3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4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4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Post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Page Posts by Day</a:t>
            </a:r>
            <a:r>
              <a:rPr lang="en-US" sz="1200"/>
              <a:t> </a:t>
            </a:r>
          </a:p>
        </p:txBody>
      </p:sp>
      <p:pic>
        <p:nvPicPr>
          <p:cNvPr id="27" name="Picture27" descr="image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587619" y="137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10587619" y="1900761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Photo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587619" y="2473238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587619" y="298438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587619" y="3564000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32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10587619" y="4071619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Link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20000" y="4629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196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10620000" y="5115619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Text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620000" y="569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28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0620000" y="617400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Other</a:t>
            </a:r>
            <a:r>
              <a:rPr lang="en-US" sz="1000"/>
              <a:t> </a:t>
            </a:r>
          </a:p>
        </p:txBody>
      </p:sp>
      <p:pic>
        <p:nvPicPr>
          <p:cNvPr id="88" name="Picture88" descr="image4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82761" y="137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9" name="Picture89" descr="image4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982761" y="2473238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0" name="Picture90" descr="image46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82761" y="3564000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1" name="Picture91" descr="image47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82761" y="4629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2" name="Picture92" descr="image48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82761" y="569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162762" y="1947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FastReport.ShapeObject 100"/>
          <p:cNvSpPr>
            <a:spLocks noGrp="1"/>
          </p:cNvSpPr>
          <p:nvPr>
            <p:ph/>
          </p:nvPr>
        </p:nvSpPr>
        <p:spPr>
          <a:xfrm>
            <a:off x="10162762" y="3038381"/>
            <a:ext cx="180000" cy="180000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9" name="FastReport.ShapeObject 108"/>
          <p:cNvSpPr>
            <a:spLocks noGrp="1"/>
          </p:cNvSpPr>
          <p:nvPr>
            <p:ph/>
          </p:nvPr>
        </p:nvSpPr>
        <p:spPr>
          <a:xfrm>
            <a:off x="10162762" y="4129238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7" name="FastReport.ShapeObject 116"/>
          <p:cNvSpPr>
            <a:spLocks noGrp="1"/>
          </p:cNvSpPr>
          <p:nvPr>
            <p:ph/>
          </p:nvPr>
        </p:nvSpPr>
        <p:spPr>
          <a:xfrm>
            <a:off x="10162762" y="5216380"/>
            <a:ext cx="180000" cy="180000"/>
          </a:xfrm>
          <a:prstGeom prst="ellipse">
            <a:avLst/>
          </a:prstGeom>
          <a:solidFill>
            <a:srgbClr val="FCD364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25" name="FastReport.ShapeObject 124"/>
          <p:cNvSpPr>
            <a:spLocks noGrp="1"/>
          </p:cNvSpPr>
          <p:nvPr>
            <p:ph/>
          </p:nvPr>
        </p:nvSpPr>
        <p:spPr>
          <a:xfrm>
            <a:off x="10162762" y="6307238"/>
            <a:ext cx="180000" cy="180000"/>
          </a:xfrm>
          <a:prstGeom prst="ellipse">
            <a:avLst/>
          </a:prstGeom>
          <a:solidFill>
            <a:srgbClr val="AFD881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Post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 Time Analysis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Posts by Days and Hours</a:t>
            </a:r>
            <a:r>
              <a:rPr lang="en-US" sz="1200"/>
              <a:t> </a:t>
            </a:r>
          </a:p>
        </p:txBody>
      </p:sp>
      <p:pic>
        <p:nvPicPr>
          <p:cNvPr id="27" name="Picture27" descr="image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47238"/>
            <a:ext cx="9237619" cy="2786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181619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14.00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757619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Most Active Hours</a:t>
            </a:r>
            <a:r>
              <a:rPr lang="en-US" sz="1000"/>
              <a:t> </a:t>
            </a:r>
          </a:p>
        </p:txBody>
      </p:sp>
      <p:pic>
        <p:nvPicPr>
          <p:cNvPr id="40" name="Picture40" descr="image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508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255619" y="447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Posts by Hours</a:t>
            </a:r>
            <a:r>
              <a:rPr lang="en-US" sz="1200"/>
              <a:t> </a:t>
            </a:r>
          </a:p>
        </p:txBody>
      </p:sp>
      <p:pic>
        <p:nvPicPr>
          <p:cNvPr id="47" name="Picture47" descr="image5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4737619"/>
            <a:ext cx="686876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7174761" y="4471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Posts by Weekdays</a:t>
            </a:r>
            <a:r>
              <a:rPr lang="en-US" sz="1200"/>
              <a:t> </a:t>
            </a:r>
          </a:p>
        </p:txBody>
      </p:sp>
      <p:pic>
        <p:nvPicPr>
          <p:cNvPr id="54" name="Picture54" descr="image5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68381" y="4737619"/>
            <a:ext cx="228238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9849619" y="298438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49619" y="5392762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Thursday</a:t>
            </a:r>
            <a:r>
              <a:rPr lang="en-US" sz="28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49619" y="5990381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Most Active Day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49619" y="6217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79" name="Picture79" descr="image5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62381" y="4708762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Post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 Types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Use of Post Types: Brand vs Industry</a:t>
            </a:r>
            <a:r>
              <a:rPr lang="en-US" sz="1200"/>
              <a:t> </a:t>
            </a:r>
          </a:p>
        </p:txBody>
      </p:sp>
      <p:pic>
        <p:nvPicPr>
          <p:cNvPr id="27" name="Picture27" descr="image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652381" y="145438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005238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Posts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 the Brand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652381" y="2811619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8.2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35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 Posts per Day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Brand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652381" y="4165238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73.6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70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 Post Count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 the Industry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52381" y="551876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2.5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062381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 Posts per Day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Industry</a:t>
            </a:r>
            <a:r>
              <a:rPr lang="en-US" sz="1000"/>
              <a:t> </a:t>
            </a:r>
          </a:p>
        </p:txBody>
      </p:sp>
      <p:pic>
        <p:nvPicPr>
          <p:cNvPr id="76" name="Picture76" descr="image5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44000" y="144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7" name="TextBox 76"/>
          <p:cNvSpPr>
            <a:spLocks noGrp="1"/>
          </p:cNvSpPr>
          <p:nvPr>
            <p:ph/>
          </p:nvPr>
        </p:nvSpPr>
        <p:spPr>
          <a:xfrm>
            <a:off x="4964381" y="1170000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Types</a:t>
            </a:r>
            <a:r>
              <a:rPr lang="en-US" sz="1200"/>
              <a:t> </a:t>
            </a:r>
          </a:p>
        </p:txBody>
      </p:sp>
      <p:pic>
        <p:nvPicPr>
          <p:cNvPr id="83" name="Picture83" descr="image5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19238" y="1448285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59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44000" y="279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5" name="Picture85" descr="image6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44000" y="4143619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6" name="Picture86" descr="image6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44000" y="5497238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Post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Word Cloud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Most Used Words in the Posts</a:t>
            </a:r>
            <a:r>
              <a:rPr lang="en-US" sz="1200"/>
              <a:t> </a:t>
            </a:r>
          </a:p>
        </p:txBody>
      </p:sp>
      <p:pic>
        <p:nvPicPr>
          <p:cNvPr id="27" name="Picture27" descr="image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61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Post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26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Posting Frequency of Industry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Pages in the Industry by Monthly Post Averages</a:t>
            </a:r>
            <a:r>
              <a:rPr lang="en-US" sz="1200"/>
              <a:t> </a:t>
            </a:r>
          </a:p>
        </p:txBody>
      </p:sp>
      <p:pic>
        <p:nvPicPr>
          <p:cNvPr id="27" name="Picture27" descr="image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 Post Average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Brand</a:t>
            </a:r>
            <a:r>
              <a:rPr lang="en-US" sz="1000"/>
              <a:t> </a:t>
            </a:r>
          </a:p>
        </p:txBody>
      </p:sp>
      <p:pic>
        <p:nvPicPr>
          <p:cNvPr id="40" name="Picture40" descr="image6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74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 Post Average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Industry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65" name="Picture65" descr="image6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Each range shows the number of brands which have 30-day average post counts between the limits. Values are adjusted for 30-day period.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Top Posts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top posts analysis of BMW Twitter account for the most engaging posts,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rates, and engagement patterns in 01.05.2022 – 31.05.2022 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246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15K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%68.6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Posts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has shared 246 posts 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wall in 01.05.2022 – 31.05.2022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Engagement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Page posts has received a total 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15,474 engagements in 01.05.2022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– 31.05.2022 period.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Engagement Share of Top 10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 10 most engaged posts has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received 0.00% of all engagements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 01.05.2022 – 31.05.2022 period.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6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6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7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7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stReport.ShapeObject 1"/>
          <p:cNvSpPr>
            <a:spLocks noGrp="1"/>
          </p:cNvSpPr>
          <p:nvPr>
            <p:ph/>
          </p:nvPr>
        </p:nvSpPr>
        <p:spPr>
          <a:xfrm>
            <a:off x="5932762" y="1220381"/>
            <a:ext cx="5940000" cy="3074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0" name="Picture10" descr="image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17" name="TextBox 16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Most Engaged Posts</a:t>
            </a:r>
            <a:r>
              <a:rPr lang="en-US" sz="3600"/>
              <a:t> </a:t>
            </a:r>
          </a:p>
        </p:txBody>
      </p:sp>
      <p:sp>
        <p:nvSpPr>
          <p:cNvPr id="23" name="TextBox 22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29" name="Picture29" descr="image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220381"/>
            <a:ext cx="5342381" cy="5342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FastReport.ShapeObject 29"/>
          <p:cNvSpPr>
            <a:spLocks noGrp="1"/>
          </p:cNvSpPr>
          <p:nvPr>
            <p:ph/>
          </p:nvPr>
        </p:nvSpPr>
        <p:spPr>
          <a:xfrm>
            <a:off x="5932762" y="4510762"/>
            <a:ext cx="5940000" cy="2052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38" name="Picture38" descr="image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0381" y="1368000"/>
            <a:ext cx="457238" cy="457238"/>
          </a:xfrm>
          <a:prstGeom prst="rect">
            <a:avLst/>
          </a:prstGeom>
          <a:noFill/>
        </p:spPr>
      </p:pic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6598762" y="1447238"/>
            <a:ext cx="468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4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6026381" y="207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C0C0C0">
</a:srgbClr>
                </a:solidFill>
                <a:latin typeface="Arial"/>
              </a:rPr>
              <a:t>http://www.twitter.com/BMW/status/1521872877452242944</a:t>
            </a:r>
            <a:r>
              <a:rPr lang="en-US" sz="10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6026381" y="180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04 May 2022 18:22</a:t>
            </a:r>
            <a:r>
              <a:rPr lang="en-US" sz="1200"/>
              <a:t> </a:t>
            </a:r>
          </a:p>
        </p:txBody>
      </p: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6026381" y="2480381"/>
            <a:ext cx="5724000" cy="17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Choose your side.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 #MayThe4thBeWithYou   pic.twitter.com/nTaOXma3nc</a:t>
            </a:r>
            <a:r>
              <a:rPr lang="en-US" sz="12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6037238" y="4892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600"/>
              <a:t> </a:t>
            </a:r>
          </a:p>
        </p:txBody>
      </p:sp>
      <p:sp>
        <p:nvSpPr>
          <p:cNvPr id="69" name="TextBox 68"/>
          <p:cNvSpPr>
            <a:spLocks noGrp="1"/>
          </p:cNvSpPr>
          <p:nvPr>
            <p:ph/>
          </p:nvPr>
        </p:nvSpPr>
        <p:spPr>
          <a:xfrm>
            <a:off x="6030000" y="5382000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600"/>
              <a:t> </a:t>
            </a:r>
          </a:p>
        </p:txBody>
      </p:sp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6030000" y="5846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6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9727238" y="4892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1,834</a:t>
            </a:r>
            <a:r>
              <a:rPr lang="en-US" sz="16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720000" y="5382000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295</a:t>
            </a:r>
            <a:r>
              <a:rPr lang="en-US" sz="16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720000" y="5846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%0.128</a:t>
            </a:r>
            <a:r>
              <a:rPr lang="en-US" sz="1600"/>
              <a:t> </a:t>
            </a:r>
          </a:p>
        </p:txBody>
      </p:sp>
      <p:cxnSp>
        <p:nvCxnSpPr>
          <p:cNvPr id="99" name="LineObject 98"/>
          <p:cNvCxnSpPr/>
          <p:nvPr/>
        </p:nvCxnSpPr>
        <p:spPr>
          <a:xfrm flipH="1" flipV="1">
            <a:off x="6030000" y="5306381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Object 99"/>
          <p:cNvCxnSpPr/>
          <p:nvPr/>
        </p:nvCxnSpPr>
        <p:spPr>
          <a:xfrm flipH="1" flipV="1">
            <a:off x="6030000" y="5760000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101" descr="image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36380" y="4899619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2" name="Picture102" descr="image7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36380" y="5391523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3" name="Picture103" descr="image77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336380" y="5855904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4" name="Picture104" descr="image7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306571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Content</a:t>
            </a:r>
            <a:r>
              <a:rPr lang="en-US" sz="3600"/>
              <a:t> </a:t>
            </a:r>
          </a:p>
        </p:txBody>
      </p:sp>
      <p:sp>
        <p:nvSpPr>
          <p:cNvPr id="9" name="FastReport.ShapeObject 8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7" name="Picture17" descr="imag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483B56"/>
          </a:solidFill>
        </p:spPr>
      </p:pic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Report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936000" y="6418761"/>
            <a:ext cx="1055523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The statistics from this analysis were taken from the publicly-open data shared by Twitter. All rights of this analysis belongs to TTBOOM Dijital İnteraktif Medya A.Ş.</a:t>
            </a:r>
            <a:r>
              <a:rPr lang="en-US" sz="800"/>
              <a:t> </a:t>
            </a:r>
          </a:p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This analysis cannot be copied, published or distributed completely or partially without permission.</a:t>
            </a:r>
            <a:r>
              <a:rPr lang="en-US" sz="800"/>
              <a:t> </a:t>
            </a:r>
          </a:p>
        </p:txBody>
      </p:sp>
      <p:cxnSp>
        <p:nvCxnSpPr>
          <p:cNvPr id="30" name="LineObject 29"/>
          <p:cNvCxnSpPr/>
          <p:nvPr/>
        </p:nvCxnSpPr>
        <p:spPr>
          <a:xfrm flipH="1" flipV="1">
            <a:off x="5400000" y="2275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5363999" y="1844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Overview</a:t>
            </a:r>
            <a:r>
              <a:rPr lang="en-US" sz="18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0260001" y="1854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cxnSp>
        <p:nvCxnSpPr>
          <p:cNvPr id="43" name="LineObject 42"/>
          <p:cNvCxnSpPr/>
          <p:nvPr/>
        </p:nvCxnSpPr>
        <p:spPr>
          <a:xfrm flipH="1" flipV="1">
            <a:off x="5418000" y="27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5363999" y="236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Follower Analysis</a:t>
            </a:r>
            <a:r>
              <a:rPr lang="en-US" sz="1800"/>
              <a:t> </a:t>
            </a:r>
          </a:p>
        </p:txBody>
      </p: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10277999" y="23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  <p:cxnSp>
        <p:nvCxnSpPr>
          <p:cNvPr id="56" name="LineObject 55"/>
          <p:cNvCxnSpPr/>
          <p:nvPr/>
        </p:nvCxnSpPr>
        <p:spPr>
          <a:xfrm flipH="1" flipV="1">
            <a:off x="5418000" y="333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5363999" y="290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Growth Statistics</a:t>
            </a:r>
            <a:r>
              <a:rPr lang="en-US" sz="18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10277999" y="291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cxnSp>
        <p:nvCxnSpPr>
          <p:cNvPr id="69" name="LineObject 68"/>
          <p:cNvCxnSpPr/>
          <p:nvPr/>
        </p:nvCxnSpPr>
        <p:spPr>
          <a:xfrm flipH="1" flipV="1">
            <a:off x="5418000" y="387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5363999" y="344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Post Analysis</a:t>
            </a:r>
            <a:r>
              <a:rPr lang="en-US" sz="18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277999" y="345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  <p:cxnSp>
        <p:nvCxnSpPr>
          <p:cNvPr id="82" name="LineObject 81"/>
          <p:cNvCxnSpPr/>
          <p:nvPr/>
        </p:nvCxnSpPr>
        <p:spPr>
          <a:xfrm flipH="1" flipV="1">
            <a:off x="5418000" y="441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>
            <a:spLocks noGrp="1"/>
          </p:cNvSpPr>
          <p:nvPr>
            <p:ph/>
          </p:nvPr>
        </p:nvSpPr>
        <p:spPr>
          <a:xfrm>
            <a:off x="5363999" y="398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Best Posts</a:t>
            </a:r>
            <a:r>
              <a:rPr lang="en-US" sz="1800"/>
              <a:t> </a:t>
            </a:r>
          </a:p>
        </p:txBody>
      </p:sp>
      <p:sp>
        <p:nvSpPr>
          <p:cNvPr id="89" name="TextBox 88"/>
          <p:cNvSpPr>
            <a:spLocks noGrp="1"/>
          </p:cNvSpPr>
          <p:nvPr>
            <p:ph/>
          </p:nvPr>
        </p:nvSpPr>
        <p:spPr>
          <a:xfrm>
            <a:off x="10277999" y="399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  <p:cxnSp>
        <p:nvCxnSpPr>
          <p:cNvPr id="95" name="LineObject 94"/>
          <p:cNvCxnSpPr/>
          <p:nvPr/>
        </p:nvCxnSpPr>
        <p:spPr>
          <a:xfrm flipH="1" flipV="1">
            <a:off x="5418000" y="495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>
            <a:spLocks noGrp="1"/>
          </p:cNvSpPr>
          <p:nvPr>
            <p:ph/>
          </p:nvPr>
        </p:nvSpPr>
        <p:spPr>
          <a:xfrm>
            <a:off x="5363999" y="453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Engagement Performance</a:t>
            </a:r>
            <a:r>
              <a:rPr lang="en-US" sz="1800"/>
              <a:t> </a:t>
            </a:r>
          </a:p>
        </p:txBody>
      </p:sp>
      <p:sp>
        <p:nvSpPr>
          <p:cNvPr id="102" name="TextBox 101"/>
          <p:cNvSpPr>
            <a:spLocks noGrp="1"/>
          </p:cNvSpPr>
          <p:nvPr>
            <p:ph/>
          </p:nvPr>
        </p:nvSpPr>
        <p:spPr>
          <a:xfrm>
            <a:off x="10277999" y="453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  <p:cxnSp>
        <p:nvCxnSpPr>
          <p:cNvPr id="108" name="LineObject 107"/>
          <p:cNvCxnSpPr/>
          <p:nvPr/>
        </p:nvCxnSpPr>
        <p:spPr>
          <a:xfrm flipH="1" flipV="1">
            <a:off x="5418000" y="54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>
            <a:spLocks noGrp="1"/>
          </p:cNvSpPr>
          <p:nvPr>
            <p:ph/>
          </p:nvPr>
        </p:nvSpPr>
        <p:spPr>
          <a:xfrm>
            <a:off x="5363999" y="507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Comparison with Industry</a:t>
            </a:r>
            <a:r>
              <a:rPr lang="en-US" sz="1800"/>
              <a:t> </a:t>
            </a:r>
          </a:p>
        </p:txBody>
      </p:sp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10277999" y="50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  <p:sp>
        <p:nvSpPr>
          <p:cNvPr id="121" name="TextBox 120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</a:t>
            </a:r>
            <a:r>
              <a:rPr lang="en-US" sz="1800"/>
              <a:t> </a:t>
            </a:r>
          </a:p>
        </p:txBody>
      </p:sp>
      <p:pic>
        <p:nvPicPr>
          <p:cNvPr id="127" name="Picture127" descr="image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Most Engaged Posts</a:t>
            </a:r>
            <a:r>
              <a:rPr lang="en-US" sz="3600"/>
              <a:t> </a:t>
            </a:r>
          </a:p>
        </p:txBody>
      </p:sp>
      <p:pic>
        <p:nvPicPr>
          <p:cNvPr id="14" name="Picture14" descr="image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http://www.twitter.com/BMW/status/1526827432656965632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new BMW 3 Series. With BMW Curved Display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and revised touch-control surfaces, for a digitally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enhanced focus on the love of driving.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 #BMW  330i Sedan: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Fuel consumption/100km, CO2 emission/km comb.: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7.4–6.6 l, 166–148 g. According to WLTP, ...</a:t>
            </a:r>
            <a:r>
              <a:rPr lang="en-US" sz="1100"/>
              <a:t> </a:t>
            </a:r>
          </a:p>
        </p:txBody>
      </p:sp>
      <p:pic>
        <p:nvPicPr>
          <p:cNvPr id="71" name="Picture71" descr="image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1,105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141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%0.070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128" name="Picture128" descr="image8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18 May 2022 10:30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http://www.twitter.com/BMW/status/1526288156982657026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Coming soon. The new  #BMW  3 Series.  #THE3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pic.twitter.com/ZkMyrgYDnk</a:t>
            </a:r>
            <a:r>
              <a:rPr lang="en-US" sz="1100"/>
              <a:t> </a:t>
            </a:r>
          </a:p>
        </p:txBody>
      </p:sp>
      <p:pic>
        <p:nvPicPr>
          <p:cNvPr id="155" name="Picture155" descr="image86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8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993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146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%0.067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88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89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90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12" name="Picture212" descr="image91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16 May 2022 22:47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http://www.twitter.com/BMW/status/1529143191936581632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new M4 CSL in numbers ⏬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550hp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3.7s - 0-100 km/h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10.7 - 0-200 km/h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+ 40hp over M4 Competition Coupé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100kg less than the M4 Competition Coupé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...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92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93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915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126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%0.060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94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95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96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96" name="Picture296" descr="image97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24 May 2022 19:52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Most Engaged Posts</a:t>
            </a:r>
            <a:r>
              <a:rPr lang="en-US" sz="3600"/>
              <a:t> </a:t>
            </a:r>
          </a:p>
        </p:txBody>
      </p:sp>
      <p:pic>
        <p:nvPicPr>
          <p:cNvPr id="14" name="Picture14" descr="image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http://www.twitter.com/BMW/status/1522534684521111557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Pure power with a personal touch.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limited edition BMW M4 Competition Coupé x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KITH.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#THEM4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__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 #BMW  M4 Competition Coupé: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Fuel consumption/100km, CO2 emission/km comb.: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9.8 l, 224–223 g. According to WLTP,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https://t.co/twXzMrWMl3 . ...</a:t>
            </a:r>
            <a:r>
              <a:rPr lang="en-US" sz="1100"/>
              <a:t> </a:t>
            </a:r>
          </a:p>
        </p:txBody>
      </p:sp>
      <p:pic>
        <p:nvPicPr>
          <p:cNvPr id="71" name="Picture71" descr="image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890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128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%0.059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0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0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0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06 May 2022 14:12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http://www.twitter.com/BMW/status/1521860118127824902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#BMW  💕 #BMWRepost t @fallinginsand d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pic.twitter.com/zsm9hq7Jf5 5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0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06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879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111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%0.056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07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08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09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10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04 May 2022 17:31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http://www.twitter.com/BMW/status/1524737411216990208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Anyone else love that post car wash sparkle? 🤩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#BMW W #BMWRepost t koloskovacs on Instagram: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pic.twitter.com/5PiBg1VDib b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11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12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781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78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%0.046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13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14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15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16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12 May 2022 16:05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Most Engaged Posts</a:t>
            </a:r>
            <a:r>
              <a:rPr lang="en-US" sz="3600"/>
              <a:t> </a:t>
            </a:r>
          </a:p>
        </p:txBody>
      </p:sp>
      <p:pic>
        <p:nvPicPr>
          <p:cNvPr id="14" name="Picture14" descr="image1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http://www.twitter.com/BMW/status/1528722418826715140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new BMW 3 Series. A long history of progress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has never looked so refined.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 #BMW  330i Sedan: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Fuel consumption/100km, CO2 emission/km comb.: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7.4–6.6 l, 166–148 g. According to WLTP,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https://t.co/twXzMrWMl3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pic.twitter.com/Wb9PNfxJLK</a:t>
            </a:r>
            <a:r>
              <a:rPr lang="en-US" sz="1100"/>
              <a:t> </a:t>
            </a:r>
          </a:p>
        </p:txBody>
      </p:sp>
      <p:pic>
        <p:nvPicPr>
          <p:cNvPr id="71" name="Picture71" descr="image1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666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77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%0.041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2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2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2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23 May 2022 16:00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http://www.twitter.com/BMW/status/1526614781351940097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 icon born for the big screen  The new i7 on the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road in partnership with  @Festival_Cannes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#THEi7   #BornElectric   #ThisIsForwardism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#BMWxCannes   #TheArtofSeeingTomorrow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pic.twitter.com/Ch0L1kPw3M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24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25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663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71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%0.040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26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27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28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29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17 May 2022 20:25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http://www.twitter.com/BMW/status/1521060150274048000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Ready for my weekend getaway ✌🏼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BMW M4 Competition Convertible. #THEM4 4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#BMW W #BMWRepost t @jessicarmaniac c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__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Fuel consumption/100km, CO2 emission/km comb.: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10.2 l, 233–231 g. According to WLTP,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https://t.co/twXzMrWMl3 3.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pic.twitter.com/uWmkzKC2Yn...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30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31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649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62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%0.038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32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33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34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35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02 May 2022 12:32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 Performance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Most Engaging Posts</a:t>
            </a:r>
            <a:r>
              <a:rPr lang="en-US" sz="1200"/>
              <a:t> </a:t>
            </a:r>
          </a:p>
        </p:txBody>
      </p:sp>
      <p:pic>
        <p:nvPicPr>
          <p:cNvPr id="27" name="Picture27" descr="image1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Top Posts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Performance by Date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/ Engagement Distribution</a:t>
            </a:r>
            <a:r>
              <a:rPr lang="en-US" sz="1200"/>
              <a:t> </a:t>
            </a:r>
          </a:p>
        </p:txBody>
      </p:sp>
      <p:pic>
        <p:nvPicPr>
          <p:cNvPr id="27" name="Picture27" descr="image13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8668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24</a:t>
            </a:r>
            <a:r>
              <a:rPr lang="en-US" sz="1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2" name="Picture52" descr="image1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8000" y="160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471619" y="1486761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Choose your side.  #MayThe4thBeWithYou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pic.twitter.com/nTaOXma3nc</a:t>
            </a:r>
            <a:r>
              <a:rPr lang="en-US" sz="900"/>
              <a:t> </a:t>
            </a:r>
          </a:p>
        </p:txBody>
      </p:sp>
      <p:pic>
        <p:nvPicPr>
          <p:cNvPr id="59" name="Picture59" descr="image1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68381" y="217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0" name="Picture60" descr="image14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21238" y="218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" name="Picture61" descr="image14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94000" y="218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9090000" y="205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#1</a:t>
            </a:r>
            <a:r>
              <a:rPr lang="en-US" sz="1400"/>
              <a:t> </a:t>
            </a:r>
          </a:p>
        </p:txBody>
      </p: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9752667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1.8K</a:t>
            </a:r>
            <a:r>
              <a:rPr lang="en-US" sz="9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501238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295</a:t>
            </a:r>
            <a:r>
              <a:rPr lang="en-US" sz="9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261905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%0.128</a:t>
            </a:r>
            <a:r>
              <a:rPr lang="en-US" sz="900"/>
              <a:t> </a:t>
            </a:r>
          </a:p>
        </p:txBody>
      </p:sp>
      <p:cxnSp>
        <p:nvCxnSpPr>
          <p:cNvPr id="86" name="LineObject 85"/>
          <p:cNvCxnSpPr/>
          <p:nvPr/>
        </p:nvCxnSpPr>
        <p:spPr>
          <a:xfrm flipH="1" flipV="1">
            <a:off x="9144000" y="242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05" name="Picture105" descr="image14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108000" y="2595618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6" name="TextBox 105"/>
          <p:cNvSpPr>
            <a:spLocks noGrp="1"/>
          </p:cNvSpPr>
          <p:nvPr>
            <p:ph/>
          </p:nvPr>
        </p:nvSpPr>
        <p:spPr>
          <a:xfrm>
            <a:off x="9471619" y="247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The new BMW 3 Series. With BMW Curved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Display and revised touch-control surfaces,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for a digitally enhanced focus on the...</a:t>
            </a:r>
            <a:r>
              <a:rPr lang="en-US" sz="900"/>
              <a:t> </a:t>
            </a:r>
          </a:p>
        </p:txBody>
      </p:sp>
      <p:pic>
        <p:nvPicPr>
          <p:cNvPr id="112" name="Picture112" descr="image14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68381" y="316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3" name="Picture113" descr="image14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21238" y="317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4" name="Picture114" descr="image147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094000" y="317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9090000" y="304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#2</a:t>
            </a:r>
            <a:r>
              <a:rPr lang="en-US" sz="1400"/>
              <a:t> </a:t>
            </a:r>
          </a:p>
        </p:txBody>
      </p:sp>
      <p:sp>
        <p:nvSpPr>
          <p:cNvPr id="121" name="TextBox 120"/>
          <p:cNvSpPr>
            <a:spLocks noGrp="1"/>
          </p:cNvSpPr>
          <p:nvPr>
            <p:ph/>
          </p:nvPr>
        </p:nvSpPr>
        <p:spPr>
          <a:xfrm>
            <a:off x="9752667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1.1K</a:t>
            </a:r>
            <a:r>
              <a:rPr lang="en-US" sz="900"/>
              <a:t> </a:t>
            </a:r>
          </a:p>
        </p:txBody>
      </p:sp>
      <p:sp>
        <p:nvSpPr>
          <p:cNvPr id="127" name="TextBox 126"/>
          <p:cNvSpPr>
            <a:spLocks noGrp="1"/>
          </p:cNvSpPr>
          <p:nvPr>
            <p:ph/>
          </p:nvPr>
        </p:nvSpPr>
        <p:spPr>
          <a:xfrm>
            <a:off x="10501238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141</a:t>
            </a:r>
            <a:r>
              <a:rPr lang="en-US" sz="9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261905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%0.070</a:t>
            </a:r>
            <a:r>
              <a:rPr lang="en-US" sz="900"/>
              <a:t> </a:t>
            </a:r>
          </a:p>
        </p:txBody>
      </p:sp>
      <p:cxnSp>
        <p:nvCxnSpPr>
          <p:cNvPr id="139" name="LineObject 138"/>
          <p:cNvCxnSpPr/>
          <p:nvPr/>
        </p:nvCxnSpPr>
        <p:spPr>
          <a:xfrm flipH="1" flipV="1">
            <a:off x="9144000" y="341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46" name="TextBox 145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52" name="TextBox 151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58" name="Picture158" descr="image148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108000" y="358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9471619" y="346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Coming soon. The new  #BMW  3 Series.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#THE3   pic.twitter.com/ZkMyrgYDnk</a:t>
            </a:r>
            <a:r>
              <a:rPr lang="en-US" sz="900"/>
              <a:t> </a:t>
            </a:r>
          </a:p>
        </p:txBody>
      </p:sp>
      <p:pic>
        <p:nvPicPr>
          <p:cNvPr id="165" name="Picture165" descr="image149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568381" y="415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6" name="Picture166" descr="image150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321238" y="416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7" name="Picture167" descr="image15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1094000" y="416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8" name="TextBox 167"/>
          <p:cNvSpPr>
            <a:spLocks noGrp="1"/>
          </p:cNvSpPr>
          <p:nvPr>
            <p:ph/>
          </p:nvPr>
        </p:nvSpPr>
        <p:spPr>
          <a:xfrm>
            <a:off x="9090000" y="403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#3</a:t>
            </a:r>
            <a:r>
              <a:rPr lang="en-US" sz="1400"/>
              <a:t> </a:t>
            </a:r>
          </a:p>
        </p:txBody>
      </p:sp>
      <p:sp>
        <p:nvSpPr>
          <p:cNvPr id="174" name="TextBox 173"/>
          <p:cNvSpPr>
            <a:spLocks noGrp="1"/>
          </p:cNvSpPr>
          <p:nvPr>
            <p:ph/>
          </p:nvPr>
        </p:nvSpPr>
        <p:spPr>
          <a:xfrm>
            <a:off x="9752667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993</a:t>
            </a:r>
            <a:r>
              <a:rPr lang="en-US" sz="900"/>
              <a:t> </a:t>
            </a:r>
          </a:p>
        </p:txBody>
      </p:sp>
      <p:sp>
        <p:nvSpPr>
          <p:cNvPr id="180" name="TextBox 179"/>
          <p:cNvSpPr>
            <a:spLocks noGrp="1"/>
          </p:cNvSpPr>
          <p:nvPr>
            <p:ph/>
          </p:nvPr>
        </p:nvSpPr>
        <p:spPr>
          <a:xfrm>
            <a:off x="10501238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146</a:t>
            </a:r>
            <a:r>
              <a:rPr lang="en-US" sz="900"/>
              <a:t> </a:t>
            </a:r>
          </a:p>
        </p:txBody>
      </p:sp>
      <p:sp>
        <p:nvSpPr>
          <p:cNvPr id="186" name="TextBox 185"/>
          <p:cNvSpPr>
            <a:spLocks noGrp="1"/>
          </p:cNvSpPr>
          <p:nvPr>
            <p:ph/>
          </p:nvPr>
        </p:nvSpPr>
        <p:spPr>
          <a:xfrm>
            <a:off x="11261905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%0.067</a:t>
            </a:r>
            <a:r>
              <a:rPr lang="en-US" sz="900"/>
              <a:t> </a:t>
            </a:r>
          </a:p>
        </p:txBody>
      </p:sp>
      <p:cxnSp>
        <p:nvCxnSpPr>
          <p:cNvPr id="192" name="LineObject 191"/>
          <p:cNvCxnSpPr/>
          <p:nvPr/>
        </p:nvCxnSpPr>
        <p:spPr>
          <a:xfrm flipH="1" flipV="1">
            <a:off x="9144000" y="440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99" name="TextBox 198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05" name="TextBox 204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11" name="Picture211" descr="image15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108000" y="457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2" name="TextBox 211"/>
          <p:cNvSpPr>
            <a:spLocks noGrp="1"/>
          </p:cNvSpPr>
          <p:nvPr>
            <p:ph/>
          </p:nvPr>
        </p:nvSpPr>
        <p:spPr>
          <a:xfrm>
            <a:off x="9471619" y="445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The new M4 CSL in numbers ⏬  550hp 3.7s -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0-100 km/h 10.7 - 0-200 km/h + 40hp over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M4 Competition Coupé  100kg less...</a:t>
            </a:r>
            <a:r>
              <a:rPr lang="en-US" sz="900"/>
              <a:t> </a:t>
            </a:r>
          </a:p>
        </p:txBody>
      </p:sp>
      <p:pic>
        <p:nvPicPr>
          <p:cNvPr id="218" name="Picture218" descr="image15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9568381" y="514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9" name="Picture219" descr="image154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0321238" y="515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0" name="Picture220" descr="image155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094000" y="515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9090000" y="502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#4</a:t>
            </a:r>
            <a:r>
              <a:rPr lang="en-US" sz="14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9752667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915</a:t>
            </a:r>
            <a:r>
              <a:rPr lang="en-US" sz="9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10501238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126</a:t>
            </a:r>
            <a:r>
              <a:rPr lang="en-US" sz="900"/>
              <a:t> </a:t>
            </a:r>
          </a:p>
        </p:txBody>
      </p:sp>
      <p:sp>
        <p:nvSpPr>
          <p:cNvPr id="239" name="TextBox 238"/>
          <p:cNvSpPr>
            <a:spLocks noGrp="1"/>
          </p:cNvSpPr>
          <p:nvPr>
            <p:ph/>
          </p:nvPr>
        </p:nvSpPr>
        <p:spPr>
          <a:xfrm>
            <a:off x="11261905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%0.060</a:t>
            </a:r>
            <a:r>
              <a:rPr lang="en-US" sz="900"/>
              <a:t> </a:t>
            </a:r>
          </a:p>
        </p:txBody>
      </p:sp>
      <p:cxnSp>
        <p:nvCxnSpPr>
          <p:cNvPr id="245" name="LineObject 244"/>
          <p:cNvCxnSpPr/>
          <p:nvPr/>
        </p:nvCxnSpPr>
        <p:spPr>
          <a:xfrm flipH="1" flipV="1">
            <a:off x="9144000" y="539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2" name="TextBox 251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8" name="TextBox 257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64" name="Picture264" descr="image156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9108000" y="556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5" name="TextBox 264"/>
          <p:cNvSpPr>
            <a:spLocks noGrp="1"/>
          </p:cNvSpPr>
          <p:nvPr>
            <p:ph/>
          </p:nvPr>
        </p:nvSpPr>
        <p:spPr>
          <a:xfrm>
            <a:off x="9471619" y="5446761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Pure power with a personal touch. The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limited edition BMW M4 Competition Coupé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x KITH.  #THEM4  __ The  #BMW  M4...</a:t>
            </a:r>
            <a:r>
              <a:rPr lang="en-US" sz="900"/>
              <a:t> </a:t>
            </a:r>
          </a:p>
        </p:txBody>
      </p:sp>
      <p:pic>
        <p:nvPicPr>
          <p:cNvPr id="271" name="Picture271" descr="image157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9568381" y="613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2" name="Picture272" descr="image158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0321238" y="614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3" name="Picture273" descr="image159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094000" y="614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4" name="TextBox 273"/>
          <p:cNvSpPr>
            <a:spLocks noGrp="1"/>
          </p:cNvSpPr>
          <p:nvPr>
            <p:ph/>
          </p:nvPr>
        </p:nvSpPr>
        <p:spPr>
          <a:xfrm>
            <a:off x="9090000" y="601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#5</a:t>
            </a:r>
            <a:r>
              <a:rPr lang="en-US" sz="1400"/>
              <a:t> </a:t>
            </a:r>
          </a:p>
        </p:txBody>
      </p:sp>
      <p:sp>
        <p:nvSpPr>
          <p:cNvPr id="280" name="TextBox 279"/>
          <p:cNvSpPr>
            <a:spLocks noGrp="1"/>
          </p:cNvSpPr>
          <p:nvPr>
            <p:ph/>
          </p:nvPr>
        </p:nvSpPr>
        <p:spPr>
          <a:xfrm>
            <a:off x="9752667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890</a:t>
            </a:r>
            <a:r>
              <a:rPr lang="en-US" sz="900"/>
              <a:t> </a:t>
            </a:r>
          </a:p>
        </p:txBody>
      </p:sp>
      <p:sp>
        <p:nvSpPr>
          <p:cNvPr id="286" name="TextBox 285"/>
          <p:cNvSpPr>
            <a:spLocks noGrp="1"/>
          </p:cNvSpPr>
          <p:nvPr>
            <p:ph/>
          </p:nvPr>
        </p:nvSpPr>
        <p:spPr>
          <a:xfrm>
            <a:off x="10501238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128</a:t>
            </a:r>
            <a:r>
              <a:rPr lang="en-US" sz="900"/>
              <a:t> </a:t>
            </a:r>
          </a:p>
        </p:txBody>
      </p:sp>
      <p:sp>
        <p:nvSpPr>
          <p:cNvPr id="292" name="TextBox 291"/>
          <p:cNvSpPr>
            <a:spLocks noGrp="1"/>
          </p:cNvSpPr>
          <p:nvPr>
            <p:ph/>
          </p:nvPr>
        </p:nvSpPr>
        <p:spPr>
          <a:xfrm>
            <a:off x="11261905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%0.059</a:t>
            </a:r>
            <a:r>
              <a:rPr lang="en-US" sz="900"/>
              <a:t> </a:t>
            </a:r>
          </a:p>
        </p:txBody>
      </p:sp>
      <p:cxnSp>
        <p:nvCxnSpPr>
          <p:cNvPr id="298" name="LineObject 297"/>
          <p:cNvCxnSpPr/>
          <p:nvPr/>
        </p:nvCxnSpPr>
        <p:spPr>
          <a:xfrm flipH="1" flipV="1">
            <a:off x="9144000" y="638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Engagement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top posts analysis of BMW Twitter account for the most engaging posts,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rates, likes, retweets, and engagement patterns in 01 May 2022 - 31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May 2022 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14K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1.7K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15K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Likes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246 posts shared by BMW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account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period has received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13,736 likes.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Retweets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246 posts shared by BMW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account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period has received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1,738 shares.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Engagement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246 posts shared by BMW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account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period has received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15,474 engagement.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6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6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6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16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Engagements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Engagement by Day</a:t>
            </a:r>
            <a:r>
              <a:rPr lang="en-US" sz="1200"/>
              <a:t> </a:t>
            </a:r>
          </a:p>
        </p:txBody>
      </p:sp>
      <p:pic>
        <p:nvPicPr>
          <p:cNvPr id="27" name="Picture27" descr="image1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879238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13,736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386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Likes of the Posts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704381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1,738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4154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Retweets of the Posts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556200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15,474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6080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Engagements of the Posts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630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4377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261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82" name="Picture82" descr="image16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81238" y="1440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16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81238" y="3276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16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81238" y="5162381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FastReport.ShapeObject 84"/>
          <p:cNvSpPr>
            <a:spLocks noGrp="1"/>
          </p:cNvSpPr>
          <p:nvPr>
            <p:ph/>
          </p:nvPr>
        </p:nvSpPr>
        <p:spPr>
          <a:xfrm>
            <a:off x="10429238" y="1591238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429238" y="3412762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TextBox 10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Post Types and Engagement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Number of Posts by Post Type</a:t>
            </a:r>
            <a:r>
              <a:rPr lang="en-US" sz="1200"/>
              <a:t> </a:t>
            </a:r>
          </a:p>
        </p:txBody>
      </p:sp>
      <p:pic>
        <p:nvPicPr>
          <p:cNvPr id="27" name="Picture27" descr="image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4168762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by Post Type</a:t>
            </a:r>
            <a:r>
              <a:rPr lang="en-US" sz="1200"/>
              <a:t> </a:t>
            </a:r>
          </a:p>
        </p:txBody>
      </p:sp>
      <p:pic>
        <p:nvPicPr>
          <p:cNvPr id="34" name="Picture34" descr="image1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8762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5" name="TextBox 34"/>
          <p:cNvSpPr>
            <a:spLocks noGrp="1"/>
          </p:cNvSpPr>
          <p:nvPr>
            <p:ph/>
          </p:nvPr>
        </p:nvSpPr>
        <p:spPr>
          <a:xfrm>
            <a:off x="8161238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per Post by Post Type</a:t>
            </a:r>
            <a:r>
              <a:rPr lang="en-US" sz="1200"/>
              <a:t> </a:t>
            </a:r>
          </a:p>
        </p:txBody>
      </p:sp>
      <p:pic>
        <p:nvPicPr>
          <p:cNvPr id="41" name="Picture41" descr="image17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0381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27</a:t>
            </a:r>
            <a:r>
              <a:rPr lang="en-US" sz="18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Number of Posts by Type compares the brand posts with the industry averages. Engagement number is the total of post likes and retweets.</a:t>
            </a:r>
            <a:r>
              <a:rPr lang="en-US" sz="9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26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Engagement Performance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Total Engagement vs Industry</a:t>
            </a:r>
            <a:r>
              <a:rPr lang="en-US" sz="1200"/>
              <a:t> </a:t>
            </a:r>
          </a:p>
        </p:txBody>
      </p:sp>
      <p:pic>
        <p:nvPicPr>
          <p:cNvPr id="27" name="Picture27" descr="image1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76038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15,474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03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 Total Engagement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081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4,934.1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528000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Engagement Average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4510762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62.9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946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 Engagement per Post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889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67.1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328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Engagement Per Post</a:t>
            </a:r>
            <a:r>
              <a:rPr lang="en-US" sz="1000"/>
              <a:t> </a:t>
            </a:r>
          </a:p>
        </p:txBody>
      </p:sp>
      <p:pic>
        <p:nvPicPr>
          <p:cNvPr id="76" name="Picture76" descr="image17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38000" y="12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7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38000" y="2613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7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38000" y="4035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7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38000" y="5418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55619" y="3956381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per Post vs Industry</a:t>
            </a:r>
            <a:r>
              <a:rPr lang="en-US" sz="1200"/>
              <a:t> </a:t>
            </a:r>
          </a:p>
        </p:txBody>
      </p:sp>
      <p:pic>
        <p:nvPicPr>
          <p:cNvPr id="86" name="Picture86" descr="image179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9238" y="4238285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FastReport.ShapeObject 86"/>
          <p:cNvSpPr>
            <a:spLocks noGrp="1"/>
          </p:cNvSpPr>
          <p:nvPr>
            <p:ph/>
          </p:nvPr>
        </p:nvSpPr>
        <p:spPr>
          <a:xfrm>
            <a:off x="10414762" y="1458000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5" name="FastReport.ShapeObject 94"/>
          <p:cNvSpPr>
            <a:spLocks noGrp="1"/>
          </p:cNvSpPr>
          <p:nvPr>
            <p:ph/>
          </p:nvPr>
        </p:nvSpPr>
        <p:spPr>
          <a:xfrm>
            <a:off x="10414762" y="2775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3" name="FastReport.ShapeObject 102"/>
          <p:cNvSpPr>
            <a:spLocks noGrp="1"/>
          </p:cNvSpPr>
          <p:nvPr>
            <p:ph/>
          </p:nvPr>
        </p:nvSpPr>
        <p:spPr>
          <a:xfrm>
            <a:off x="10414762" y="4197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1" name="FastReport.ShapeObject 110"/>
          <p:cNvSpPr>
            <a:spLocks noGrp="1"/>
          </p:cNvSpPr>
          <p:nvPr>
            <p:ph/>
          </p:nvPr>
        </p:nvSpPr>
        <p:spPr>
          <a:xfrm>
            <a:off x="10414762" y="5580000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9" name="TextBox 11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Performance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Engagement Analysis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7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Engagement Types</a:t>
            </a:r>
            <a:r>
              <a:rPr lang="en-US" sz="1200"/>
              <a:t> </a:t>
            </a:r>
          </a:p>
        </p:txBody>
      </p:sp>
      <p:pic>
        <p:nvPicPr>
          <p:cNvPr id="27" name="Picture27" descr="image18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568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979238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73.6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979238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Avg. Post per Brand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979238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60.2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979238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Avg. Likes per Post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979238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6.8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979238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Avg. Retweets per Post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979238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67.1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979238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Avg. Engagement</a:t>
            </a:r>
            <a:r>
              <a:rPr lang="en-US" sz="1000"/>
              <a:t> </a:t>
            </a:r>
          </a:p>
        </p:txBody>
      </p:sp>
      <p:pic>
        <p:nvPicPr>
          <p:cNvPr id="76" name="Picture76" descr="image1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8762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88762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88762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8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88762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6998381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246</a:t>
            </a:r>
            <a:r>
              <a:rPr lang="en-US" sz="2800"/>
              <a:t> </a:t>
            </a:r>
          </a:p>
        </p:txBody>
      </p:sp>
      <p:sp>
        <p:nvSpPr>
          <p:cNvPr id="86" name="TextBox 85"/>
          <p:cNvSpPr>
            <a:spLocks noGrp="1"/>
          </p:cNvSpPr>
          <p:nvPr>
            <p:ph/>
          </p:nvPr>
        </p:nvSpPr>
        <p:spPr>
          <a:xfrm>
            <a:off x="6998381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Posts</a:t>
            </a:r>
            <a:r>
              <a:rPr lang="en-US" sz="1000"/>
              <a:t> </a:t>
            </a:r>
          </a:p>
        </p:txBody>
      </p:sp>
      <p:sp>
        <p:nvSpPr>
          <p:cNvPr id="92" name="TextBox 91"/>
          <p:cNvSpPr>
            <a:spLocks noGrp="1"/>
          </p:cNvSpPr>
          <p:nvPr>
            <p:ph/>
          </p:nvPr>
        </p:nvSpPr>
        <p:spPr>
          <a:xfrm>
            <a:off x="6998381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55.8</a:t>
            </a:r>
            <a:r>
              <a:rPr lang="en-US" sz="2800"/>
              <a:t> </a:t>
            </a:r>
          </a:p>
        </p:txBody>
      </p:sp>
      <p:sp>
        <p:nvSpPr>
          <p:cNvPr id="98" name="TextBox 97"/>
          <p:cNvSpPr>
            <a:spLocks noGrp="1"/>
          </p:cNvSpPr>
          <p:nvPr>
            <p:ph/>
          </p:nvPr>
        </p:nvSpPr>
        <p:spPr>
          <a:xfrm>
            <a:off x="6998381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Likes per Post</a:t>
            </a:r>
            <a:r>
              <a:rPr lang="en-US" sz="1000"/>
              <a:t> </a:t>
            </a:r>
          </a:p>
        </p:txBody>
      </p:sp>
      <p:sp>
        <p:nvSpPr>
          <p:cNvPr id="104" name="TextBox 103"/>
          <p:cNvSpPr>
            <a:spLocks noGrp="1"/>
          </p:cNvSpPr>
          <p:nvPr>
            <p:ph/>
          </p:nvPr>
        </p:nvSpPr>
        <p:spPr>
          <a:xfrm>
            <a:off x="6998381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7.1</a:t>
            </a:r>
            <a:r>
              <a:rPr lang="en-US" sz="2800"/>
              <a:t> </a:t>
            </a:r>
          </a:p>
        </p:txBody>
      </p:sp>
      <p:sp>
        <p:nvSpPr>
          <p:cNvPr id="110" name="TextBox 109"/>
          <p:cNvSpPr>
            <a:spLocks noGrp="1"/>
          </p:cNvSpPr>
          <p:nvPr>
            <p:ph/>
          </p:nvPr>
        </p:nvSpPr>
        <p:spPr>
          <a:xfrm>
            <a:off x="6998381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Retweets per Post</a:t>
            </a:r>
            <a:r>
              <a:rPr lang="en-US" sz="1000"/>
              <a:t> </a:t>
            </a:r>
          </a:p>
        </p:txBody>
      </p:sp>
      <p:sp>
        <p:nvSpPr>
          <p:cNvPr id="116" name="TextBox 115"/>
          <p:cNvSpPr>
            <a:spLocks noGrp="1"/>
          </p:cNvSpPr>
          <p:nvPr>
            <p:ph/>
          </p:nvPr>
        </p:nvSpPr>
        <p:spPr>
          <a:xfrm>
            <a:off x="6998381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62.9</a:t>
            </a:r>
            <a:r>
              <a:rPr lang="en-US" sz="2800"/>
              <a:t> </a:t>
            </a:r>
          </a:p>
        </p:txBody>
      </p: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6998381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 per Post</a:t>
            </a:r>
            <a:r>
              <a:rPr lang="en-US" sz="1000"/>
              <a:t> </a:t>
            </a:r>
          </a:p>
        </p:txBody>
      </p:sp>
      <p:pic>
        <p:nvPicPr>
          <p:cNvPr id="128" name="Picture128" descr="image186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68381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9" name="Picture129" descr="image18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368381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0" name="Picture130" descr="image188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68381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1" name="Picture131" descr="image189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68381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2" name="FastReport.ShapeObject 131"/>
          <p:cNvSpPr>
            <a:spLocks noGrp="1"/>
          </p:cNvSpPr>
          <p:nvPr>
            <p:ph/>
          </p:nvPr>
        </p:nvSpPr>
        <p:spPr>
          <a:xfrm>
            <a:off x="6566380" y="3441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0" name="FastReport.ShapeObject 139"/>
          <p:cNvSpPr>
            <a:spLocks noGrp="1"/>
          </p:cNvSpPr>
          <p:nvPr>
            <p:ph/>
          </p:nvPr>
        </p:nvSpPr>
        <p:spPr>
          <a:xfrm>
            <a:off x="6566380" y="4892381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8" name="FastReport.ShapeObject 147"/>
          <p:cNvSpPr>
            <a:spLocks noGrp="1"/>
          </p:cNvSpPr>
          <p:nvPr>
            <p:ph/>
          </p:nvPr>
        </p:nvSpPr>
        <p:spPr>
          <a:xfrm>
            <a:off x="9568762" y="3441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6" name="FastReport.ShapeObject 155"/>
          <p:cNvSpPr>
            <a:spLocks noGrp="1"/>
          </p:cNvSpPr>
          <p:nvPr>
            <p:ph/>
          </p:nvPr>
        </p:nvSpPr>
        <p:spPr>
          <a:xfrm>
            <a:off x="9568762" y="4892381"/>
            <a:ext cx="180000" cy="180000"/>
          </a:xfrm>
          <a:prstGeom prst="ellipse">
            <a:avLst/>
          </a:prstGeom>
          <a:solidFill>
            <a:srgbClr val="D5B0D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4" name="TextBox 163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About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17238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Social Media Measurement</a:t>
            </a:r>
            <a:r>
              <a:rPr lang="en-US" sz="14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5529619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BoomSocial Analyses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724381" y="3369619"/>
            <a:ext cx="3682762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is a social media measurement, reporting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and analytic platform that offers insights for brands to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develop their online communication strategies.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 platform monitors thousands of brand pages and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accounts, company pages and channels on Facebook,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Twitter, Google+, YouTube and Instagram.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helps you measure social media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performance for your brand and competitors, analyze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interactions of your industry, and improve your online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strategy.</a:t>
            </a:r>
            <a:r>
              <a:rPr lang="en-US" sz="11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5529619" y="3369619"/>
            <a:ext cx="3420000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Premium Reports and Analyses help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you to analyze and report on the social media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performance of your industry, brand and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competitors. The analyses create value for you by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providing insights that will enhance your brand's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social media content and marketing strategies. All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analyzes are prepared in Microsoft PowerPoint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format, which allows you to transfer slides to your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own presentations.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You can buy specific analysis of sectors and brands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on social media channels online.</a:t>
            </a:r>
            <a:r>
              <a:rPr lang="en-US" sz="11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</a:t>
            </a:r>
            <a:r>
              <a:rPr lang="en-US" sz="1800"/>
              <a:t> </a:t>
            </a:r>
          </a:p>
        </p:txBody>
      </p:sp>
      <p:pic>
        <p:nvPicPr>
          <p:cNvPr id="54" name="Picture54" descr="image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724381" y="5490000"/>
            <a:ext cx="387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00000">
</a:srgbClr>
                </a:solidFill>
                <a:latin typeface="Arial"/>
              </a:rPr>
              <a:t>Click now to buy BoomSocial analyses of your brand &amp; industry: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5529619" y="5490000"/>
            <a:ext cx="306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0000FF">
</a:srgbClr>
                </a:solidFill>
                <a:latin typeface="Arial"/>
              </a:rPr>
              <a:t>http://bit.ly/BoomSocialPremiumAnalyses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Count</a:t>
            </a:r>
            <a:r>
              <a:rPr lang="en-US" sz="1200"/>
              <a:t> </a:t>
            </a:r>
          </a:p>
        </p:txBody>
      </p:sp>
      <p:pic>
        <p:nvPicPr>
          <p:cNvPr id="21" name="Picture21" descr="image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419523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>
            <a:spLocks noGrp="1"/>
          </p:cNvSpPr>
          <p:nvPr>
            <p:ph/>
          </p:nvPr>
        </p:nvSpPr>
        <p:spPr>
          <a:xfrm>
            <a:off x="4186761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Likes</a:t>
            </a:r>
            <a:r>
              <a:rPr lang="en-US" sz="1200"/>
              <a:t> </a:t>
            </a:r>
          </a:p>
        </p:txBody>
      </p:sp>
      <p:pic>
        <p:nvPicPr>
          <p:cNvPr id="28" name="Picture28" descr="image1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9" name="TextBox 28"/>
          <p:cNvSpPr>
            <a:spLocks noGrp="1"/>
          </p:cNvSpPr>
          <p:nvPr>
            <p:ph/>
          </p:nvPr>
        </p:nvSpPr>
        <p:spPr>
          <a:xfrm>
            <a:off x="8139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Post Retweets</a:t>
            </a:r>
            <a:r>
              <a:rPr lang="en-US" sz="1200"/>
              <a:t> </a:t>
            </a:r>
          </a:p>
        </p:txBody>
      </p:sp>
      <p:pic>
        <p:nvPicPr>
          <p:cNvPr id="35" name="Picture35" descr="image19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0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Engagement vs Industry</a:t>
            </a:r>
            <a:r>
              <a:rPr lang="en-US" sz="36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Engagement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08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Engagement of the Industry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Pages in the Industry by Monthly Average Engagement</a:t>
            </a:r>
            <a:r>
              <a:rPr lang="en-US" sz="1200"/>
              <a:t> </a:t>
            </a:r>
          </a:p>
        </p:txBody>
      </p:sp>
      <p:pic>
        <p:nvPicPr>
          <p:cNvPr id="27" name="Picture27" descr="image1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516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 Average Engagement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Brand</a:t>
            </a:r>
            <a:r>
              <a:rPr lang="en-US" sz="1000"/>
              <a:t> </a:t>
            </a:r>
          </a:p>
        </p:txBody>
      </p:sp>
      <p:pic>
        <p:nvPicPr>
          <p:cNvPr id="40" name="Picture40" descr="image19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26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164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 Average Engagement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 the Industry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65" name="Picture65" descr="image19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Each range shows the number of brands which have 30-day average engagement counts between the limits. Values are adjusted for 30-day period.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Brands in the Industry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comparison of BMW Twitter account with Automotive &gt; Manufacturers industry 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 2022 - 31 May 2022 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24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472K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4.9K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Total Brands in Industry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There were 24 brands in Germany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Automotive &gt; Manufacturers industry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01.05.2022.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Average Followers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average number of followers for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accounts in the industry 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was 472,089.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Average Engagement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average engagements per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 in 01.05.2022 – 31.05.2022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 was 4,934.1.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9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9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77238" y="1292380"/>
            <a:ext cx="1162085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77238" y="1292380"/>
            <a:ext cx="486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Rank</a:t>
            </a:r>
            <a:r>
              <a:rPr lang="en-US" sz="1200"/>
              <a:t> </a:t>
            </a:r>
          </a:p>
        </p:txBody>
      </p:sp>
      <p:cxnSp>
        <p:nvCxnSpPr>
          <p:cNvPr id="7" name="Straight Connector 61"/>
          <p:cNvCxnSpPr/>
          <p:nvPr/>
        </p:nvCxnSpPr>
        <p:spPr>
          <a:xfrm>
            <a:off x="277238" y="1865332"/>
            <a:ext cx="486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763238" y="1292380"/>
            <a:ext cx="867619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/>
              <a:t> </a:t>
            </a:r>
          </a:p>
        </p:txBody>
      </p:sp>
      <p:cxnSp>
        <p:nvCxnSpPr>
          <p:cNvPr id="13" name="Straight Connector 61"/>
          <p:cNvCxnSpPr/>
          <p:nvPr/>
        </p:nvCxnSpPr>
        <p:spPr>
          <a:xfrm>
            <a:off x="763238" y="1865332"/>
            <a:ext cx="867619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1630857" y="1292380"/>
            <a:ext cx="1717238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Brand</a:t>
            </a:r>
            <a:r>
              <a:rPr lang="en-US" sz="1200"/>
              <a:t> </a:t>
            </a:r>
          </a:p>
        </p:txBody>
      </p:sp>
      <p:cxnSp>
        <p:nvCxnSpPr>
          <p:cNvPr id="19" name="Straight Connector 61"/>
          <p:cNvCxnSpPr/>
          <p:nvPr/>
        </p:nvCxnSpPr>
        <p:spPr>
          <a:xfrm>
            <a:off x="1630857" y="1865332"/>
            <a:ext cx="1717238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3348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Followers</a:t>
            </a:r>
            <a:r>
              <a:rPr lang="en-US" sz="1200"/>
              <a:t> </a:t>
            </a:r>
          </a:p>
        </p:txBody>
      </p:sp>
      <p:cxnSp>
        <p:nvCxnSpPr>
          <p:cNvPr id="25" name="Straight Connector 61"/>
          <p:cNvCxnSpPr/>
          <p:nvPr/>
        </p:nvCxnSpPr>
        <p:spPr>
          <a:xfrm>
            <a:off x="3348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4788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Change</a:t>
            </a:r>
            <a:r>
              <a:rPr lang="en-US" sz="1200"/>
              <a:t> </a:t>
            </a:r>
          </a:p>
        </p:txBody>
      </p:sp>
      <p:cxnSp>
        <p:nvCxnSpPr>
          <p:cNvPr id="31" name="Straight Connector 61"/>
          <p:cNvCxnSpPr/>
          <p:nvPr/>
        </p:nvCxnSpPr>
        <p:spPr>
          <a:xfrm>
            <a:off x="4788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6228095" y="1292380"/>
            <a:ext cx="99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Posts</a:t>
            </a:r>
            <a:r>
              <a:rPr lang="en-US" sz="1200"/>
              <a:t> </a:t>
            </a:r>
          </a:p>
        </p:txBody>
      </p:sp>
      <p:cxnSp>
        <p:nvCxnSpPr>
          <p:cNvPr id="37" name="Straight Connector 61"/>
          <p:cNvCxnSpPr/>
          <p:nvPr/>
        </p:nvCxnSpPr>
        <p:spPr>
          <a:xfrm>
            <a:off x="6228095" y="1865332"/>
            <a:ext cx="99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7218095" y="1292380"/>
            <a:ext cx="108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Likes</a:t>
            </a:r>
            <a:r>
              <a:rPr lang="en-US" sz="1200"/>
              <a:t> </a:t>
            </a:r>
          </a:p>
        </p:txBody>
      </p:sp>
      <p:cxnSp>
        <p:nvCxnSpPr>
          <p:cNvPr id="43" name="Straight Connector 61"/>
          <p:cNvCxnSpPr/>
          <p:nvPr/>
        </p:nvCxnSpPr>
        <p:spPr>
          <a:xfrm>
            <a:off x="7218095" y="1865332"/>
            <a:ext cx="108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8298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Retweets</a:t>
            </a:r>
            <a:r>
              <a:rPr lang="en-US" sz="1200"/>
              <a:t> </a:t>
            </a:r>
          </a:p>
        </p:txBody>
      </p:sp>
      <p:cxnSp>
        <p:nvCxnSpPr>
          <p:cNvPr id="49" name="Straight Connector 61"/>
          <p:cNvCxnSpPr/>
          <p:nvPr/>
        </p:nvCxnSpPr>
        <p:spPr>
          <a:xfrm>
            <a:off x="8298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9738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Engagement</a:t>
            </a:r>
            <a:r>
              <a:rPr lang="en-US" sz="1200"/>
              <a:t> </a:t>
            </a:r>
          </a:p>
        </p:txBody>
      </p:sp>
      <p:cxnSp>
        <p:nvCxnSpPr>
          <p:cNvPr id="55" name="Straight Connector 61"/>
          <p:cNvCxnSpPr/>
          <p:nvPr/>
        </p:nvCxnSpPr>
        <p:spPr>
          <a:xfrm>
            <a:off x="9738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178095" y="1292380"/>
            <a:ext cx="72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ER</a:t>
            </a:r>
            <a:r>
              <a:rPr lang="en-US" sz="1200"/>
              <a:t> </a:t>
            </a:r>
          </a:p>
        </p:txBody>
      </p:sp>
      <p:cxnSp>
        <p:nvCxnSpPr>
          <p:cNvPr id="61" name="Straight Connector 61"/>
          <p:cNvCxnSpPr/>
          <p:nvPr/>
        </p:nvCxnSpPr>
        <p:spPr>
          <a:xfrm>
            <a:off x="11178095" y="1865332"/>
            <a:ext cx="72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277238" y="1292380"/>
            <a:ext cx="1162085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Performance of Industry</a:t>
            </a:r>
            <a:r>
              <a:rPr lang="en-US" sz="3600"/>
              <a:t> </a:t>
            </a:r>
          </a:p>
        </p:txBody>
      </p:sp>
      <p:pic>
        <p:nvPicPr>
          <p:cNvPr id="86" name="Picture86" descr="image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Brands in the Industry</a:t>
            </a:r>
            <a:r>
              <a:rPr lang="en-US" sz="14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0" y="195476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70000" y="1954761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70000" y="1954761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756000" y="195476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1623619" y="1954761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Mercedes-Benz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3340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3,890,802</a:t>
            </a:r>
            <a:r>
              <a:rPr lang="en-US" sz="11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4780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23,676</a:t>
            </a:r>
            <a:r>
              <a:rPr lang="en-US" sz="1100"/>
              <a:t> </a:t>
            </a:r>
          </a:p>
        </p:txBody>
      </p:sp>
      <p:sp>
        <p:nvSpPr>
          <p:cNvPr id="135" name="TextBox 134"/>
          <p:cNvSpPr>
            <a:spLocks noGrp="1"/>
          </p:cNvSpPr>
          <p:nvPr>
            <p:ph/>
          </p:nvPr>
        </p:nvSpPr>
        <p:spPr>
          <a:xfrm>
            <a:off x="6220857" y="1954761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280</a:t>
            </a:r>
            <a:r>
              <a:rPr lang="en-US" sz="1100"/>
              <a:t> </a:t>
            </a:r>
          </a:p>
        </p:txBody>
      </p:sp>
      <p:sp>
        <p:nvSpPr>
          <p:cNvPr id="141" name="TextBox 140"/>
          <p:cNvSpPr>
            <a:spLocks noGrp="1"/>
          </p:cNvSpPr>
          <p:nvPr>
            <p:ph/>
          </p:nvPr>
        </p:nvSpPr>
        <p:spPr>
          <a:xfrm>
            <a:off x="7210856" y="1954761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10,183</a:t>
            </a:r>
            <a:r>
              <a:rPr lang="en-US" sz="1100"/>
              <a:t> </a:t>
            </a:r>
          </a:p>
        </p:txBody>
      </p:sp>
      <p:sp>
        <p:nvSpPr>
          <p:cNvPr id="147" name="TextBox 146"/>
          <p:cNvSpPr>
            <a:spLocks noGrp="1"/>
          </p:cNvSpPr>
          <p:nvPr>
            <p:ph/>
          </p:nvPr>
        </p:nvSpPr>
        <p:spPr>
          <a:xfrm>
            <a:off x="8290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1,235</a:t>
            </a:r>
            <a:r>
              <a:rPr lang="en-US" sz="1100"/>
              <a:t> </a:t>
            </a:r>
          </a:p>
        </p:txBody>
      </p:sp>
      <p:sp>
        <p:nvSpPr>
          <p:cNvPr id="153" name="TextBox 152"/>
          <p:cNvSpPr>
            <a:spLocks noGrp="1"/>
          </p:cNvSpPr>
          <p:nvPr>
            <p:ph/>
          </p:nvPr>
        </p:nvSpPr>
        <p:spPr>
          <a:xfrm>
            <a:off x="9730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11,418</a:t>
            </a:r>
            <a:r>
              <a:rPr lang="en-US" sz="1100"/>
              <a:t> </a:t>
            </a:r>
          </a:p>
        </p:txBody>
      </p:sp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11170857" y="1954761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0.001%</a:t>
            </a:r>
            <a:r>
              <a:rPr lang="en-US" sz="11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270000" y="1954761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71" name="Picture171" descr="image2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000" y="2005142"/>
            <a:ext cx="648000" cy="648000"/>
          </a:xfrm>
          <a:prstGeom prst="rect">
            <a:avLst/>
          </a:prstGeom>
          <a:noFill/>
        </p:spPr>
      </p:pic>
      <p:sp>
        <p:nvSpPr>
          <p:cNvPr id="172" name="TextBox 171"/>
          <p:cNvSpPr>
            <a:spLocks noGrp="1"/>
          </p:cNvSpPr>
          <p:nvPr>
            <p:ph/>
          </p:nvPr>
        </p:nvSpPr>
        <p:spPr>
          <a:xfrm>
            <a:off x="270000" y="2707714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78" name="TextBox 177"/>
          <p:cNvSpPr>
            <a:spLocks noGrp="1"/>
          </p:cNvSpPr>
          <p:nvPr>
            <p:ph/>
          </p:nvPr>
        </p:nvSpPr>
        <p:spPr>
          <a:xfrm>
            <a:off x="270000" y="2707714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2</a:t>
            </a:r>
            <a:r>
              <a:rPr lang="en-US" sz="1200"/>
              <a:t> </a:t>
            </a:r>
          </a:p>
        </p:txBody>
      </p:sp>
      <p:sp>
        <p:nvSpPr>
          <p:cNvPr id="184" name="TextBox 183"/>
          <p:cNvSpPr>
            <a:spLocks noGrp="1"/>
          </p:cNvSpPr>
          <p:nvPr>
            <p:ph/>
          </p:nvPr>
        </p:nvSpPr>
        <p:spPr>
          <a:xfrm>
            <a:off x="756000" y="2707714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90" name="TextBox 189"/>
          <p:cNvSpPr>
            <a:spLocks noGrp="1"/>
          </p:cNvSpPr>
          <p:nvPr>
            <p:ph/>
          </p:nvPr>
        </p:nvSpPr>
        <p:spPr>
          <a:xfrm>
            <a:off x="1623619" y="2707714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sp>
        <p:nvSpPr>
          <p:cNvPr id="196" name="TextBox 195"/>
          <p:cNvSpPr>
            <a:spLocks noGrp="1"/>
          </p:cNvSpPr>
          <p:nvPr>
            <p:ph/>
          </p:nvPr>
        </p:nvSpPr>
        <p:spPr>
          <a:xfrm>
            <a:off x="3340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2,376,715</a:t>
            </a:r>
            <a:r>
              <a:rPr lang="en-US" sz="1200"/>
              <a:t> </a:t>
            </a:r>
          </a:p>
        </p:txBody>
      </p:sp>
      <p:sp>
        <p:nvSpPr>
          <p:cNvPr id="202" name="TextBox 201"/>
          <p:cNvSpPr>
            <a:spLocks noGrp="1"/>
          </p:cNvSpPr>
          <p:nvPr>
            <p:ph/>
          </p:nvPr>
        </p:nvSpPr>
        <p:spPr>
          <a:xfrm>
            <a:off x="4780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18,042</a:t>
            </a:r>
            <a:r>
              <a:rPr lang="en-US" sz="1200"/>
              <a:t> </a:t>
            </a:r>
          </a:p>
        </p:txBody>
      </p:sp>
      <p:sp>
        <p:nvSpPr>
          <p:cNvPr id="208" name="TextBox 207"/>
          <p:cNvSpPr>
            <a:spLocks noGrp="1"/>
          </p:cNvSpPr>
          <p:nvPr>
            <p:ph/>
          </p:nvPr>
        </p:nvSpPr>
        <p:spPr>
          <a:xfrm>
            <a:off x="6220857" y="2707714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246</a:t>
            </a:r>
            <a:r>
              <a:rPr lang="en-US" sz="1200"/>
              <a:t> </a:t>
            </a:r>
          </a:p>
        </p:txBody>
      </p:sp>
      <p:sp>
        <p:nvSpPr>
          <p:cNvPr id="214" name="TextBox 213"/>
          <p:cNvSpPr>
            <a:spLocks noGrp="1"/>
          </p:cNvSpPr>
          <p:nvPr>
            <p:ph/>
          </p:nvPr>
        </p:nvSpPr>
        <p:spPr>
          <a:xfrm>
            <a:off x="7210856" y="2707714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13,736</a:t>
            </a:r>
            <a:r>
              <a:rPr lang="en-US" sz="1200"/>
              <a:t> </a:t>
            </a:r>
          </a:p>
        </p:txBody>
      </p:sp>
      <p:sp>
        <p:nvSpPr>
          <p:cNvPr id="220" name="TextBox 219"/>
          <p:cNvSpPr>
            <a:spLocks noGrp="1"/>
          </p:cNvSpPr>
          <p:nvPr>
            <p:ph/>
          </p:nvPr>
        </p:nvSpPr>
        <p:spPr>
          <a:xfrm>
            <a:off x="8290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1,738</a:t>
            </a:r>
            <a:r>
              <a:rPr lang="en-US" sz="1200"/>
              <a:t> </a:t>
            </a:r>
          </a:p>
        </p:txBody>
      </p:sp>
      <p:sp>
        <p:nvSpPr>
          <p:cNvPr id="226" name="TextBox 225"/>
          <p:cNvSpPr>
            <a:spLocks noGrp="1"/>
          </p:cNvSpPr>
          <p:nvPr>
            <p:ph/>
          </p:nvPr>
        </p:nvSpPr>
        <p:spPr>
          <a:xfrm>
            <a:off x="9730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15,474</a:t>
            </a:r>
            <a:r>
              <a:rPr lang="en-US" sz="1200"/>
              <a:t> </a:t>
            </a:r>
          </a:p>
        </p:txBody>
      </p:sp>
      <p:sp>
        <p:nvSpPr>
          <p:cNvPr id="232" name="TextBox 231"/>
          <p:cNvSpPr>
            <a:spLocks noGrp="1"/>
          </p:cNvSpPr>
          <p:nvPr>
            <p:ph/>
          </p:nvPr>
        </p:nvSpPr>
        <p:spPr>
          <a:xfrm>
            <a:off x="11170857" y="2707714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0.004%</a:t>
            </a:r>
            <a:r>
              <a:rPr lang="en-US" sz="1200"/>
              <a:t> </a:t>
            </a:r>
          </a:p>
        </p:txBody>
      </p:sp>
      <p:sp>
        <p:nvSpPr>
          <p:cNvPr id="238" name="TextBox 237"/>
          <p:cNvSpPr>
            <a:spLocks noGrp="1"/>
          </p:cNvSpPr>
          <p:nvPr>
            <p:ph/>
          </p:nvPr>
        </p:nvSpPr>
        <p:spPr>
          <a:xfrm>
            <a:off x="270000" y="2707714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44" name="Picture244" descr="image2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000" y="2758095"/>
            <a:ext cx="648000" cy="648000"/>
          </a:xfrm>
          <a:prstGeom prst="rect">
            <a:avLst/>
          </a:prstGeom>
          <a:noFill/>
        </p:spPr>
      </p:pic>
      <p:sp>
        <p:nvSpPr>
          <p:cNvPr id="245" name="TextBox 244"/>
          <p:cNvSpPr>
            <a:spLocks noGrp="1"/>
          </p:cNvSpPr>
          <p:nvPr>
            <p:ph/>
          </p:nvPr>
        </p:nvSpPr>
        <p:spPr>
          <a:xfrm>
            <a:off x="0" y="3460666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1" name="TextBox 250"/>
          <p:cNvSpPr>
            <a:spLocks noGrp="1"/>
          </p:cNvSpPr>
          <p:nvPr>
            <p:ph/>
          </p:nvPr>
        </p:nvSpPr>
        <p:spPr>
          <a:xfrm>
            <a:off x="270000" y="3460666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7" name="TextBox 256"/>
          <p:cNvSpPr>
            <a:spLocks noGrp="1"/>
          </p:cNvSpPr>
          <p:nvPr>
            <p:ph/>
          </p:nvPr>
        </p:nvSpPr>
        <p:spPr>
          <a:xfrm>
            <a:off x="270000" y="3460666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</a:t>
            </a:r>
            <a:r>
              <a:rPr lang="en-US" sz="1100"/>
              <a:t> </a:t>
            </a:r>
          </a:p>
        </p:txBody>
      </p:sp>
      <p:sp>
        <p:nvSpPr>
          <p:cNvPr id="263" name="TextBox 262"/>
          <p:cNvSpPr>
            <a:spLocks noGrp="1"/>
          </p:cNvSpPr>
          <p:nvPr>
            <p:ph/>
          </p:nvPr>
        </p:nvSpPr>
        <p:spPr>
          <a:xfrm>
            <a:off x="756000" y="3460666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269" name="TextBox 268"/>
          <p:cNvSpPr>
            <a:spLocks noGrp="1"/>
          </p:cNvSpPr>
          <p:nvPr>
            <p:ph/>
          </p:nvPr>
        </p:nvSpPr>
        <p:spPr>
          <a:xfrm>
            <a:off x="1623619" y="3460666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Audi USA</a:t>
            </a:r>
            <a:r>
              <a:rPr lang="en-US" sz="1100"/>
              <a:t> </a:t>
            </a:r>
          </a:p>
        </p:txBody>
      </p:sp>
      <p:sp>
        <p:nvSpPr>
          <p:cNvPr id="275" name="TextBox 274"/>
          <p:cNvSpPr>
            <a:spLocks noGrp="1"/>
          </p:cNvSpPr>
          <p:nvPr>
            <p:ph/>
          </p:nvPr>
        </p:nvSpPr>
        <p:spPr>
          <a:xfrm>
            <a:off x="3340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2,103,429</a:t>
            </a:r>
            <a:r>
              <a:rPr lang="en-US" sz="1100"/>
              <a:t> </a:t>
            </a:r>
          </a:p>
        </p:txBody>
      </p:sp>
      <p:sp>
        <p:nvSpPr>
          <p:cNvPr id="281" name="TextBox 280"/>
          <p:cNvSpPr>
            <a:spLocks noGrp="1"/>
          </p:cNvSpPr>
          <p:nvPr>
            <p:ph/>
          </p:nvPr>
        </p:nvSpPr>
        <p:spPr>
          <a:xfrm>
            <a:off x="4780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3,587</a:t>
            </a:r>
            <a:r>
              <a:rPr lang="en-US" sz="1100"/>
              <a:t> </a:t>
            </a:r>
          </a:p>
        </p:txBody>
      </p:sp>
      <p:sp>
        <p:nvSpPr>
          <p:cNvPr id="287" name="TextBox 286"/>
          <p:cNvSpPr>
            <a:spLocks noGrp="1"/>
          </p:cNvSpPr>
          <p:nvPr>
            <p:ph/>
          </p:nvPr>
        </p:nvSpPr>
        <p:spPr>
          <a:xfrm>
            <a:off x="6220857" y="3460666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152</a:t>
            </a:r>
            <a:r>
              <a:rPr lang="en-US" sz="1100"/>
              <a:t> </a:t>
            </a:r>
          </a:p>
        </p:txBody>
      </p:sp>
      <p:sp>
        <p:nvSpPr>
          <p:cNvPr id="293" name="TextBox 292"/>
          <p:cNvSpPr>
            <a:spLocks noGrp="1"/>
          </p:cNvSpPr>
          <p:nvPr>
            <p:ph/>
          </p:nvPr>
        </p:nvSpPr>
        <p:spPr>
          <a:xfrm>
            <a:off x="7210856" y="3460666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4,839</a:t>
            </a:r>
            <a:r>
              <a:rPr lang="en-US" sz="1100"/>
              <a:t> </a:t>
            </a:r>
          </a:p>
        </p:txBody>
      </p:sp>
      <p:sp>
        <p:nvSpPr>
          <p:cNvPr id="299" name="TextBox 298"/>
          <p:cNvSpPr>
            <a:spLocks noGrp="1"/>
          </p:cNvSpPr>
          <p:nvPr>
            <p:ph/>
          </p:nvPr>
        </p:nvSpPr>
        <p:spPr>
          <a:xfrm>
            <a:off x="8290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476</a:t>
            </a:r>
            <a:r>
              <a:rPr lang="en-US" sz="1100"/>
              <a:t> </a:t>
            </a:r>
          </a:p>
        </p:txBody>
      </p:sp>
      <p:sp>
        <p:nvSpPr>
          <p:cNvPr id="305" name="TextBox 304"/>
          <p:cNvSpPr>
            <a:spLocks noGrp="1"/>
          </p:cNvSpPr>
          <p:nvPr>
            <p:ph/>
          </p:nvPr>
        </p:nvSpPr>
        <p:spPr>
          <a:xfrm>
            <a:off x="9730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5,315</a:t>
            </a:r>
            <a:r>
              <a:rPr lang="en-US" sz="1100"/>
              <a:t> </a:t>
            </a:r>
          </a:p>
        </p:txBody>
      </p:sp>
      <p:sp>
        <p:nvSpPr>
          <p:cNvPr id="311" name="TextBox 310"/>
          <p:cNvSpPr>
            <a:spLocks noGrp="1"/>
          </p:cNvSpPr>
          <p:nvPr>
            <p:ph/>
          </p:nvPr>
        </p:nvSpPr>
        <p:spPr>
          <a:xfrm>
            <a:off x="11170857" y="3460666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0.002%</a:t>
            </a:r>
            <a:r>
              <a:rPr lang="en-US" sz="1100"/>
              <a:t> </a:t>
            </a:r>
          </a:p>
        </p:txBody>
      </p:sp>
      <p:sp>
        <p:nvSpPr>
          <p:cNvPr id="317" name="TextBox 316"/>
          <p:cNvSpPr>
            <a:spLocks noGrp="1"/>
          </p:cNvSpPr>
          <p:nvPr>
            <p:ph/>
          </p:nvPr>
        </p:nvSpPr>
        <p:spPr>
          <a:xfrm>
            <a:off x="270000" y="3460666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23" name="Picture323" descr="image2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4000" y="3511047"/>
            <a:ext cx="648000" cy="648000"/>
          </a:xfrm>
          <a:prstGeom prst="rect">
            <a:avLst/>
          </a:prstGeom>
          <a:noFill/>
        </p:spPr>
      </p:pic>
      <p:sp>
        <p:nvSpPr>
          <p:cNvPr id="324" name="TextBox 323"/>
          <p:cNvSpPr>
            <a:spLocks noGrp="1"/>
          </p:cNvSpPr>
          <p:nvPr>
            <p:ph/>
          </p:nvPr>
        </p:nvSpPr>
        <p:spPr>
          <a:xfrm>
            <a:off x="270000" y="4213619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0" name="TextBox 329"/>
          <p:cNvSpPr>
            <a:spLocks noGrp="1"/>
          </p:cNvSpPr>
          <p:nvPr>
            <p:ph/>
          </p:nvPr>
        </p:nvSpPr>
        <p:spPr>
          <a:xfrm>
            <a:off x="270000" y="4213619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336" name="TextBox 335"/>
          <p:cNvSpPr>
            <a:spLocks noGrp="1"/>
          </p:cNvSpPr>
          <p:nvPr>
            <p:ph/>
          </p:nvPr>
        </p:nvSpPr>
        <p:spPr>
          <a:xfrm>
            <a:off x="756000" y="4213619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342" name="TextBox 341"/>
          <p:cNvSpPr>
            <a:spLocks noGrp="1"/>
          </p:cNvSpPr>
          <p:nvPr>
            <p:ph/>
          </p:nvPr>
        </p:nvSpPr>
        <p:spPr>
          <a:xfrm>
            <a:off x="1623619" y="4213619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Mercedes-AMG</a:t>
            </a:r>
            <a:r>
              <a:rPr lang="en-US" sz="1100"/>
              <a:t> </a:t>
            </a:r>
          </a:p>
        </p:txBody>
      </p:sp>
      <p:sp>
        <p:nvSpPr>
          <p:cNvPr id="348" name="TextBox 347"/>
          <p:cNvSpPr>
            <a:spLocks noGrp="1"/>
          </p:cNvSpPr>
          <p:nvPr>
            <p:ph/>
          </p:nvPr>
        </p:nvSpPr>
        <p:spPr>
          <a:xfrm>
            <a:off x="3340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1,619,694</a:t>
            </a:r>
            <a:r>
              <a:rPr lang="en-US" sz="1100"/>
              <a:t> </a:t>
            </a:r>
          </a:p>
        </p:txBody>
      </p:sp>
      <p:sp>
        <p:nvSpPr>
          <p:cNvPr id="354" name="TextBox 353"/>
          <p:cNvSpPr>
            <a:spLocks noGrp="1"/>
          </p:cNvSpPr>
          <p:nvPr>
            <p:ph/>
          </p:nvPr>
        </p:nvSpPr>
        <p:spPr>
          <a:xfrm>
            <a:off x="4780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19,679</a:t>
            </a:r>
            <a:r>
              <a:rPr lang="en-US" sz="1100"/>
              <a:t> </a:t>
            </a:r>
          </a:p>
        </p:txBody>
      </p:sp>
      <p:sp>
        <p:nvSpPr>
          <p:cNvPr id="360" name="TextBox 359"/>
          <p:cNvSpPr>
            <a:spLocks noGrp="1"/>
          </p:cNvSpPr>
          <p:nvPr>
            <p:ph/>
          </p:nvPr>
        </p:nvSpPr>
        <p:spPr>
          <a:xfrm>
            <a:off x="6220857" y="4213619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93</a:t>
            </a:r>
            <a:r>
              <a:rPr lang="en-US" sz="1100"/>
              <a:t> </a:t>
            </a:r>
          </a:p>
        </p:txBody>
      </p:sp>
      <p:sp>
        <p:nvSpPr>
          <p:cNvPr id="366" name="TextBox 365"/>
          <p:cNvSpPr>
            <a:spLocks noGrp="1"/>
          </p:cNvSpPr>
          <p:nvPr>
            <p:ph/>
          </p:nvPr>
        </p:nvSpPr>
        <p:spPr>
          <a:xfrm>
            <a:off x="7210856" y="4213619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30,956</a:t>
            </a:r>
            <a:r>
              <a:rPr lang="en-US" sz="1100"/>
              <a:t> </a:t>
            </a:r>
          </a:p>
        </p:txBody>
      </p:sp>
      <p:sp>
        <p:nvSpPr>
          <p:cNvPr id="372" name="TextBox 371"/>
          <p:cNvSpPr>
            <a:spLocks noGrp="1"/>
          </p:cNvSpPr>
          <p:nvPr>
            <p:ph/>
          </p:nvPr>
        </p:nvSpPr>
        <p:spPr>
          <a:xfrm>
            <a:off x="8290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2,793</a:t>
            </a:r>
            <a:r>
              <a:rPr lang="en-US" sz="1100"/>
              <a:t> </a:t>
            </a:r>
          </a:p>
        </p:txBody>
      </p:sp>
      <p:sp>
        <p:nvSpPr>
          <p:cNvPr id="378" name="TextBox 377"/>
          <p:cNvSpPr>
            <a:spLocks noGrp="1"/>
          </p:cNvSpPr>
          <p:nvPr>
            <p:ph/>
          </p:nvPr>
        </p:nvSpPr>
        <p:spPr>
          <a:xfrm>
            <a:off x="9730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33,749</a:t>
            </a:r>
            <a:r>
              <a:rPr lang="en-US" sz="1100"/>
              <a:t> </a:t>
            </a:r>
          </a:p>
        </p:txBody>
      </p:sp>
      <p:sp>
        <p:nvSpPr>
          <p:cNvPr id="384" name="TextBox 383"/>
          <p:cNvSpPr>
            <a:spLocks noGrp="1"/>
          </p:cNvSpPr>
          <p:nvPr>
            <p:ph/>
          </p:nvPr>
        </p:nvSpPr>
        <p:spPr>
          <a:xfrm>
            <a:off x="11170857" y="4213619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0.028%</a:t>
            </a:r>
            <a:r>
              <a:rPr lang="en-US" sz="1100"/>
              <a:t> </a:t>
            </a:r>
          </a:p>
        </p:txBody>
      </p:sp>
      <p:sp>
        <p:nvSpPr>
          <p:cNvPr id="390" name="TextBox 389"/>
          <p:cNvSpPr>
            <a:spLocks noGrp="1"/>
          </p:cNvSpPr>
          <p:nvPr>
            <p:ph/>
          </p:nvPr>
        </p:nvSpPr>
        <p:spPr>
          <a:xfrm>
            <a:off x="270000" y="4213619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96" name="Picture396" descr="image2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4000" y="4264000"/>
            <a:ext cx="648000" cy="648000"/>
          </a:xfrm>
          <a:prstGeom prst="rect">
            <a:avLst/>
          </a:prstGeom>
          <a:noFill/>
        </p:spPr>
      </p:pic>
      <p:sp>
        <p:nvSpPr>
          <p:cNvPr id="397" name="TextBox 396"/>
          <p:cNvSpPr>
            <a:spLocks noGrp="1"/>
          </p:cNvSpPr>
          <p:nvPr>
            <p:ph/>
          </p:nvPr>
        </p:nvSpPr>
        <p:spPr>
          <a:xfrm>
            <a:off x="0" y="496657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3" name="TextBox 402"/>
          <p:cNvSpPr>
            <a:spLocks noGrp="1"/>
          </p:cNvSpPr>
          <p:nvPr>
            <p:ph/>
          </p:nvPr>
        </p:nvSpPr>
        <p:spPr>
          <a:xfrm>
            <a:off x="270000" y="4966571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9" name="TextBox 408"/>
          <p:cNvSpPr>
            <a:spLocks noGrp="1"/>
          </p:cNvSpPr>
          <p:nvPr>
            <p:ph/>
          </p:nvPr>
        </p:nvSpPr>
        <p:spPr>
          <a:xfrm>
            <a:off x="270000" y="4966571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</a:t>
            </a:r>
            <a:r>
              <a:rPr lang="en-US" sz="1100"/>
              <a:t> </a:t>
            </a:r>
          </a:p>
        </p:txBody>
      </p:sp>
      <p:sp>
        <p:nvSpPr>
          <p:cNvPr id="415" name="TextBox 414"/>
          <p:cNvSpPr>
            <a:spLocks noGrp="1"/>
          </p:cNvSpPr>
          <p:nvPr>
            <p:ph/>
          </p:nvPr>
        </p:nvSpPr>
        <p:spPr>
          <a:xfrm>
            <a:off x="756000" y="496657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21" name="TextBox 420"/>
          <p:cNvSpPr>
            <a:spLocks noGrp="1"/>
          </p:cNvSpPr>
          <p:nvPr>
            <p:ph/>
          </p:nvPr>
        </p:nvSpPr>
        <p:spPr>
          <a:xfrm>
            <a:off x="1623619" y="4966571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Audi</a:t>
            </a:r>
            <a:r>
              <a:rPr lang="en-US" sz="1100"/>
              <a:t> </a:t>
            </a:r>
          </a:p>
        </p:txBody>
      </p:sp>
      <p:sp>
        <p:nvSpPr>
          <p:cNvPr id="427" name="TextBox 426"/>
          <p:cNvSpPr>
            <a:spLocks noGrp="1"/>
          </p:cNvSpPr>
          <p:nvPr>
            <p:ph/>
          </p:nvPr>
        </p:nvSpPr>
        <p:spPr>
          <a:xfrm>
            <a:off x="3340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613,055</a:t>
            </a:r>
            <a:r>
              <a:rPr lang="en-US" sz="1100"/>
              <a:t> </a:t>
            </a:r>
          </a:p>
        </p:txBody>
      </p:sp>
      <p:sp>
        <p:nvSpPr>
          <p:cNvPr id="433" name="TextBox 432"/>
          <p:cNvSpPr>
            <a:spLocks noGrp="1"/>
          </p:cNvSpPr>
          <p:nvPr>
            <p:ph/>
          </p:nvPr>
        </p:nvSpPr>
        <p:spPr>
          <a:xfrm>
            <a:off x="4780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84,213</a:t>
            </a:r>
            <a:r>
              <a:rPr lang="en-US" sz="1100"/>
              <a:t> </a:t>
            </a:r>
          </a:p>
        </p:txBody>
      </p:sp>
      <p:sp>
        <p:nvSpPr>
          <p:cNvPr id="439" name="TextBox 438"/>
          <p:cNvSpPr>
            <a:spLocks noGrp="1"/>
          </p:cNvSpPr>
          <p:nvPr>
            <p:ph/>
          </p:nvPr>
        </p:nvSpPr>
        <p:spPr>
          <a:xfrm>
            <a:off x="6220857" y="4966571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197</a:t>
            </a:r>
            <a:r>
              <a:rPr lang="en-US" sz="1100"/>
              <a:t> </a:t>
            </a:r>
          </a:p>
        </p:txBody>
      </p:sp>
      <p:sp>
        <p:nvSpPr>
          <p:cNvPr id="445" name="TextBox 444"/>
          <p:cNvSpPr>
            <a:spLocks noGrp="1"/>
          </p:cNvSpPr>
          <p:nvPr>
            <p:ph/>
          </p:nvPr>
        </p:nvSpPr>
        <p:spPr>
          <a:xfrm>
            <a:off x="7210856" y="4966571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19,875</a:t>
            </a:r>
            <a:r>
              <a:rPr lang="en-US" sz="1100"/>
              <a:t> </a:t>
            </a:r>
          </a:p>
        </p:txBody>
      </p:sp>
      <p:sp>
        <p:nvSpPr>
          <p:cNvPr id="451" name="TextBox 450"/>
          <p:cNvSpPr>
            <a:spLocks noGrp="1"/>
          </p:cNvSpPr>
          <p:nvPr>
            <p:ph/>
          </p:nvPr>
        </p:nvSpPr>
        <p:spPr>
          <a:xfrm>
            <a:off x="8290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3,163</a:t>
            </a:r>
            <a:r>
              <a:rPr lang="en-US" sz="1100"/>
              <a:t> </a:t>
            </a:r>
          </a:p>
        </p:txBody>
      </p:sp>
      <p:sp>
        <p:nvSpPr>
          <p:cNvPr id="457" name="TextBox 456"/>
          <p:cNvSpPr>
            <a:spLocks noGrp="1"/>
          </p:cNvSpPr>
          <p:nvPr>
            <p:ph/>
          </p:nvPr>
        </p:nvSpPr>
        <p:spPr>
          <a:xfrm>
            <a:off x="9730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23,038</a:t>
            </a:r>
            <a:r>
              <a:rPr lang="en-US" sz="1100"/>
              <a:t> </a:t>
            </a:r>
          </a:p>
        </p:txBody>
      </p:sp>
      <p:sp>
        <p:nvSpPr>
          <p:cNvPr id="463" name="TextBox 462"/>
          <p:cNvSpPr>
            <a:spLocks noGrp="1"/>
          </p:cNvSpPr>
          <p:nvPr>
            <p:ph/>
          </p:nvPr>
        </p:nvSpPr>
        <p:spPr>
          <a:xfrm>
            <a:off x="11170857" y="4966571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0.027%</a:t>
            </a:r>
            <a:r>
              <a:rPr lang="en-US" sz="1100"/>
              <a:t> </a:t>
            </a:r>
          </a:p>
        </p:txBody>
      </p:sp>
      <p:sp>
        <p:nvSpPr>
          <p:cNvPr id="469" name="TextBox 468"/>
          <p:cNvSpPr>
            <a:spLocks noGrp="1"/>
          </p:cNvSpPr>
          <p:nvPr>
            <p:ph/>
          </p:nvPr>
        </p:nvSpPr>
        <p:spPr>
          <a:xfrm>
            <a:off x="270000" y="4966571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475" name="Picture475" descr="image2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4000" y="5016952"/>
            <a:ext cx="648000" cy="648000"/>
          </a:xfrm>
          <a:prstGeom prst="rect">
            <a:avLst/>
          </a:prstGeom>
          <a:noFill/>
        </p:spPr>
      </p:pic>
      <p:sp>
        <p:nvSpPr>
          <p:cNvPr id="476" name="TextBox 475"/>
          <p:cNvSpPr>
            <a:spLocks noGrp="1"/>
          </p:cNvSpPr>
          <p:nvPr>
            <p:ph/>
          </p:nvPr>
        </p:nvSpPr>
        <p:spPr>
          <a:xfrm>
            <a:off x="270000" y="5719523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82" name="TextBox 481"/>
          <p:cNvSpPr>
            <a:spLocks noGrp="1"/>
          </p:cNvSpPr>
          <p:nvPr>
            <p:ph/>
          </p:nvPr>
        </p:nvSpPr>
        <p:spPr>
          <a:xfrm>
            <a:off x="270000" y="5719523"/>
            <a:ext cx="486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</a:t>
            </a:r>
            <a:r>
              <a:rPr lang="en-US" sz="1100"/>
              <a:t> </a:t>
            </a:r>
          </a:p>
        </p:txBody>
      </p:sp>
      <p:sp>
        <p:nvSpPr>
          <p:cNvPr id="488" name="TextBox 487"/>
          <p:cNvSpPr>
            <a:spLocks noGrp="1"/>
          </p:cNvSpPr>
          <p:nvPr>
            <p:ph/>
          </p:nvPr>
        </p:nvSpPr>
        <p:spPr>
          <a:xfrm>
            <a:off x="756000" y="5719523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94" name="TextBox 493"/>
          <p:cNvSpPr>
            <a:spLocks noGrp="1"/>
          </p:cNvSpPr>
          <p:nvPr>
            <p:ph/>
          </p:nvPr>
        </p:nvSpPr>
        <p:spPr>
          <a:xfrm>
            <a:off x="1623619" y="5719523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BMW i</a:t>
            </a:r>
            <a:r>
              <a:rPr lang="en-US" sz="1100"/>
              <a:t> </a:t>
            </a:r>
          </a:p>
        </p:txBody>
      </p:sp>
      <p:sp>
        <p:nvSpPr>
          <p:cNvPr id="500" name="TextBox 499"/>
          <p:cNvSpPr>
            <a:spLocks noGrp="1"/>
          </p:cNvSpPr>
          <p:nvPr>
            <p:ph/>
          </p:nvPr>
        </p:nvSpPr>
        <p:spPr>
          <a:xfrm>
            <a:off x="3340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390,290</a:t>
            </a:r>
            <a:r>
              <a:rPr lang="en-US" sz="1100"/>
              <a:t> </a:t>
            </a:r>
          </a:p>
        </p:txBody>
      </p:sp>
      <p:sp>
        <p:nvSpPr>
          <p:cNvPr id="506" name="TextBox 505"/>
          <p:cNvSpPr>
            <a:spLocks noGrp="1"/>
          </p:cNvSpPr>
          <p:nvPr>
            <p:ph/>
          </p:nvPr>
        </p:nvSpPr>
        <p:spPr>
          <a:xfrm>
            <a:off x="4780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2,311</a:t>
            </a:r>
            <a:r>
              <a:rPr lang="en-US" sz="1100"/>
              <a:t> </a:t>
            </a:r>
          </a:p>
        </p:txBody>
      </p:sp>
      <p:sp>
        <p:nvSpPr>
          <p:cNvPr id="512" name="TextBox 511"/>
          <p:cNvSpPr>
            <a:spLocks noGrp="1"/>
          </p:cNvSpPr>
          <p:nvPr>
            <p:ph/>
          </p:nvPr>
        </p:nvSpPr>
        <p:spPr>
          <a:xfrm>
            <a:off x="6220857" y="5719523"/>
            <a:ext cx="99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62</a:t>
            </a:r>
            <a:r>
              <a:rPr lang="en-US" sz="1100"/>
              <a:t> </a:t>
            </a:r>
          </a:p>
        </p:txBody>
      </p:sp>
      <p:sp>
        <p:nvSpPr>
          <p:cNvPr id="518" name="TextBox 517"/>
          <p:cNvSpPr>
            <a:spLocks noGrp="1"/>
          </p:cNvSpPr>
          <p:nvPr>
            <p:ph/>
          </p:nvPr>
        </p:nvSpPr>
        <p:spPr>
          <a:xfrm>
            <a:off x="7210856" y="5719523"/>
            <a:ext cx="108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4,446</a:t>
            </a:r>
            <a:r>
              <a:rPr lang="en-US" sz="1100"/>
              <a:t> </a:t>
            </a:r>
          </a:p>
        </p:txBody>
      </p:sp>
      <p:sp>
        <p:nvSpPr>
          <p:cNvPr id="524" name="TextBox 523"/>
          <p:cNvSpPr>
            <a:spLocks noGrp="1"/>
          </p:cNvSpPr>
          <p:nvPr>
            <p:ph/>
          </p:nvPr>
        </p:nvSpPr>
        <p:spPr>
          <a:xfrm>
            <a:off x="8290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525</a:t>
            </a:r>
            <a:r>
              <a:rPr lang="en-US" sz="1100"/>
              <a:t> </a:t>
            </a:r>
          </a:p>
        </p:txBody>
      </p:sp>
      <p:sp>
        <p:nvSpPr>
          <p:cNvPr id="530" name="TextBox 529"/>
          <p:cNvSpPr>
            <a:spLocks noGrp="1"/>
          </p:cNvSpPr>
          <p:nvPr>
            <p:ph/>
          </p:nvPr>
        </p:nvSpPr>
        <p:spPr>
          <a:xfrm>
            <a:off x="9730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4,971</a:t>
            </a:r>
            <a:r>
              <a:rPr lang="en-US" sz="1100"/>
              <a:t> </a:t>
            </a:r>
          </a:p>
        </p:txBody>
      </p:sp>
      <p:sp>
        <p:nvSpPr>
          <p:cNvPr id="536" name="TextBox 535"/>
          <p:cNvSpPr>
            <a:spLocks noGrp="1"/>
          </p:cNvSpPr>
          <p:nvPr>
            <p:ph/>
          </p:nvPr>
        </p:nvSpPr>
        <p:spPr>
          <a:xfrm>
            <a:off x="11170857" y="5719523"/>
            <a:ext cx="72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0.027%</a:t>
            </a:r>
            <a:r>
              <a:rPr lang="en-US" sz="1100"/>
              <a:t> </a:t>
            </a:r>
          </a:p>
        </p:txBody>
      </p:sp>
      <p:sp>
        <p:nvSpPr>
          <p:cNvPr id="542" name="TextBox 541"/>
          <p:cNvSpPr>
            <a:spLocks noGrp="1"/>
          </p:cNvSpPr>
          <p:nvPr>
            <p:ph/>
          </p:nvPr>
        </p:nvSpPr>
        <p:spPr>
          <a:xfrm>
            <a:off x="270000" y="5719523"/>
            <a:ext cx="11620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48" name="Picture548" descr="image20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4000" y="5769904"/>
            <a:ext cx="648000" cy="648000"/>
          </a:xfrm>
          <a:prstGeom prst="rect">
            <a:avLst/>
          </a:prstGeom>
          <a:noFill/>
        </p:spPr>
      </p:pic>
      <p:sp>
        <p:nvSpPr>
          <p:cNvPr id="549" name="TextBox 548"/>
          <p:cNvSpPr>
            <a:spLocks noGrp="1"/>
          </p:cNvSpPr>
          <p:nvPr>
            <p:ph/>
          </p:nvPr>
        </p:nvSpPr>
        <p:spPr>
          <a:xfrm>
            <a:off x="11714381" y="6487238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Brands in the Industry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Performance of Brands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Total Followers and Follower Change</a:t>
            </a:r>
            <a:r>
              <a:rPr lang="en-US" sz="1200"/>
              <a:t> </a:t>
            </a:r>
          </a:p>
        </p:txBody>
      </p:sp>
      <p:pic>
        <p:nvPicPr>
          <p:cNvPr id="27" name="Picture27" descr="image2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01.05.2022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Brands in Industry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2,376,715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31.05.2022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Followers for Brand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472,089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31.05.2022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 Follower Average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33200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Best Posts of the Industry</a:t>
            </a:r>
            <a:r>
              <a:rPr lang="en-US" sz="3600"/>
              <a:t> </a:t>
            </a:r>
          </a:p>
        </p:txBody>
      </p:sp>
      <p:pic>
        <p:nvPicPr>
          <p:cNvPr id="14" name="Picture14" descr="image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Brands in the Industry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http://www.twitter.com/MercedesBenz/status/1531655534620950528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More elegant, more sporty, more to come: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experience the GLC World Premiere on June 1st at 5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p.m. CEST.  #MercedesBenz   #GLC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pic.twitter.com/j6Eb809AFn</a:t>
            </a:r>
            <a:r>
              <a:rPr lang="en-US" sz="1100"/>
              <a:t> </a:t>
            </a:r>
          </a:p>
        </p:txBody>
      </p:sp>
      <p:pic>
        <p:nvPicPr>
          <p:cNvPr id="71" name="Picture71" descr="image2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2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2,377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151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%0.077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21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2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21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2" name="Picture122" descr="image2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31 May 2022 18:15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http://www.twitter.com/BMW/status/1521872877452242944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Choose your side.  #MayThe4thBeWithYou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pic.twitter.com/nTaOXma3nc</a:t>
            </a:r>
            <a:r>
              <a:rPr lang="en-US" sz="1100"/>
              <a:t> </a:t>
            </a:r>
          </a:p>
        </p:txBody>
      </p:sp>
      <p:pic>
        <p:nvPicPr>
          <p:cNvPr id="155" name="Picture155" descr="image218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219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1,834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295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%0.128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220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221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22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6" name="Picture206" descr="image22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7" name="TextBox 206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</a:t>
            </a:r>
            <a:r>
              <a:rPr lang="en-US" sz="1200"/>
              <a:t> </a:t>
            </a:r>
          </a:p>
        </p:txBody>
      </p:sp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04 May 2022 18:22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http://www.twitter.com/MercedesAMG/status/1531245036020563968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 double-points finish at the  #MonacoGP  for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@MercedesAMGF1 !👊 @GeorgeRussell63 3 was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able to gain one position during the race, thus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securing P5. @LewisHamilton n was stuck behind 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train of cars, crossing the line in P8.   Next race: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#AzerbaijanGP P! See you in two weeks, Team 🤜...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224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225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Engagement Rate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1,969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121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%0.151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226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227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228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90" name="Picture290" descr="image229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1" name="TextBox 290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Mercedes-AMG</a:t>
            </a:r>
            <a:r>
              <a:rPr lang="en-US" sz="1200"/>
              <a:t> </a:t>
            </a:r>
          </a:p>
        </p:txBody>
      </p:sp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30 May 2022 15:04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00000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Notes and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Descriptions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About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Analysis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analyses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measures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media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performance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statistical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methods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media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statistics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analysis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shared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media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channels.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Count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determined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continuous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monitoring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relevant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media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accounts.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Change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changes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determined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monitoring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accounts.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Daily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changes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difference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day's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final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from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previous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day's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count;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while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change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difference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between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last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versus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last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previous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month.</a:t>
            </a:r>
            <a:r>
              <a:rPr lang="en-US" sz="1000"/>
              <a:t> </a:t>
            </a:r>
          </a:p>
          <a:p>
            <a:pPr algn="l"/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Count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different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shared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wall,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open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view.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Targeted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specific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users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specific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groups,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advertising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which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not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not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included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counts.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Types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types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different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types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that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determined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which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not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classified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photo,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link,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text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classified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"other".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686876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from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users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that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directed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relevant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likes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from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users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Like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each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type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periodically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updated.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Rate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ratio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versus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was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shared.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engagement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shows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ratio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likes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post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number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during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000"/>
              <a:t> </a:t>
            </a:r>
          </a:p>
          <a:p>
            <a:pPr algn="l"/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Industry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data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includes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statistical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analysis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public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activities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pages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during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reporting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scores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calculated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monthly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statistical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analysis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activities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brand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using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algorithm.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learn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about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results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industries,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please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visit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www.socialbrands.org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website.</a:t>
            </a:r>
            <a:r>
              <a:rPr lang="en-US" sz="1000"/>
              <a:t> </a:t>
            </a:r>
          </a:p>
        </p:txBody>
      </p:sp>
      <p:pic>
        <p:nvPicPr>
          <p:cNvPr id="36" name="Picture36" descr="image23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For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More…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883619"/>
            <a:ext cx="5367619" cy="35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Listen to what gets people talking, analyze the news, reveal insights, see the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upcoming trends, make your voice heard, and drive your business to success.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From data acquisition to publishing, BoomSonar Suite is the ultimate web &amp; social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media business platform.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Monitor millions of websites and all social media channels in real-time, analyze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results, and reach to the unlimited potential of big data.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Use your social media accounts effectively, tell your story and create 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conversation.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Interact with your customers, answer their questions, solve problems, and keep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them happy!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Analyze the threats to your online reputation, take down fake accounts.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Prepare benchmarks with powerful social media analytics data of your brand,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competitors &amp; industry.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Create stunning interactive dashboards, see the trends, analyze the results, and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find actionable insights.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Gain deeper insights, find sales opportunities, create business value with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machine learning.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Tell your story with 1-to-1 previews, post scheduling, and multi-channel posting.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Contact us to try BoomSonar Suite!</a:t>
            </a:r>
            <a:r>
              <a:rPr lang="en-US" sz="11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1717238" y="2343619"/>
            <a:ext cx="324000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Web and Social Media</a:t>
            </a:r>
            <a:r>
              <a:rPr lang="en-US" sz="1400"/>
              <a:t> </a:t>
            </a:r>
          </a:p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Business Intelligence Platform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8546381" y="4874381"/>
            <a:ext cx="193676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www.boomsonar.com</a:t>
            </a:r>
            <a:r>
              <a:rPr lang="en-US" sz="14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8445619" y="5220000"/>
            <a:ext cx="2138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sonar@boomsonar.com</a:t>
            </a:r>
            <a:r>
              <a:rPr lang="en-US" sz="1400"/>
              <a:t> </a:t>
            </a:r>
          </a:p>
        </p:txBody>
      </p:sp>
      <p:sp>
        <p:nvSpPr>
          <p:cNvPr id="54" name="TextBox 53"/>
          <p:cNvSpPr>
            <a:spLocks noGrp="1"/>
          </p:cNvSpPr>
          <p:nvPr>
            <p:ph/>
          </p:nvPr>
        </p:nvSpPr>
        <p:spPr>
          <a:xfrm>
            <a:off x="8254762" y="5580000"/>
            <a:ext cx="25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696969">
</a:srgbClr>
                </a:solidFill>
                <a:latin typeface="Arial"/>
              </a:rPr>
              <a:t>(90) 212 293 8000</a:t>
            </a:r>
            <a:r>
              <a:rPr lang="en-US" sz="1400"/>
              <a:t> </a:t>
            </a:r>
          </a:p>
        </p:txBody>
      </p:sp>
      <p:sp>
        <p:nvSpPr>
          <p:cNvPr id="60" name="TextBox 59"/>
          <p:cNvSpPr>
            <a:spLocks noGrp="1"/>
          </p:cNvSpPr>
          <p:nvPr>
            <p:ph/>
          </p:nvPr>
        </p:nvSpPr>
        <p:spPr>
          <a:xfrm>
            <a:off x="8100000" y="6120000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@BoomSonarSuite</a:t>
            </a:r>
            <a:r>
              <a:rPr lang="en-US" sz="1000"/>
              <a:t> </a:t>
            </a:r>
          </a:p>
        </p:txBody>
      </p:sp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8100000" y="6422857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/BoomSonarSuite</a:t>
            </a:r>
            <a:r>
              <a:rPr lang="en-US" sz="10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900000" y="6120000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@socialmediamonitoring</a:t>
            </a:r>
            <a:r>
              <a:rPr lang="en-US" sz="10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9900000" y="6422857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/socialmediamonitoring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3726000" y="4021238"/>
            <a:ext cx="46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TICK TOCK BOOM DIGITAL PR &amp; MARKETING © 2022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contact@boomsocial.com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(+90) 212 293 8000</a:t>
            </a:r>
            <a:r>
              <a:rPr lang="en-US" sz="10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61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BoomSonar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Trendweek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3690000" y="5490000"/>
            <a:ext cx="28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http://www.boomsocial.com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http://www.boomsonar.com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http://www.trendweek.com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684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LinkedIn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7920000" y="5490000"/>
            <a:ext cx="333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http://twitter.com/ttboom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http://www.facebook.com/TickTockBoom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http://www.linkedin.com/company/ticktockboom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Overview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overview of BMW Twitter account, followers, growth, posts and engagement in 01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May 2022 - 31 May 2022 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522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2.4M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996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246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47438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15K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Followers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number of follower for the page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has reached 2,376,715 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31.05.2022. The page has gained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18,042 follower, and page follower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increased by -0.759%.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Posts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 total of 246 posts were shared 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 in 01.05.2022 – 31.05.2022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 The most used post type 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text, with 196 posts.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Engagement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in 01.05.2022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period have received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13,736 likes and 1,738 retweets.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pic>
        <p:nvPicPr>
          <p:cNvPr id="80" name="Picture80" descr="image1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Overview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4806000"/>
            <a:ext cx="5040000" cy="1756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BMW Twitter account in Germany &gt; Automotive &gt; Manufacturers has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gained 18,042 follower, and changed from 2,358,673 to 2,376,715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follower in 01.05.2022 - 31.05.2022 period.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During this period, the page has shared 246 posts and received 13,736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likes and 1,738 retweets.</a:t>
            </a:r>
            <a:r>
              <a:rPr lang="en-US" sz="1200"/>
              <a:t> </a:t>
            </a:r>
          </a:p>
        </p:txBody>
      </p:sp>
      <p:sp>
        <p:nvSpPr>
          <p:cNvPr id="15" name="FastReport.ShapeObject 14"/>
          <p:cNvSpPr>
            <a:spLocks noGrp="1"/>
          </p:cNvSpPr>
          <p:nvPr>
            <p:ph/>
          </p:nvPr>
        </p:nvSpPr>
        <p:spPr>
          <a:xfrm>
            <a:off x="306000" y="1220381"/>
            <a:ext cx="11635238" cy="3229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23" name="Picture23" descr="imag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7238" y="1220381"/>
            <a:ext cx="8334000" cy="32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" name="Picture24" descr="imag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8762" y="1767619"/>
            <a:ext cx="1306762" cy="1306762"/>
          </a:xfrm>
          <a:prstGeom prst="rect">
            <a:avLst/>
          </a:prstGeom>
          <a:noFill/>
        </p:spPr>
      </p:pic>
      <p:sp>
        <p:nvSpPr>
          <p:cNvPr id="25" name="TextBox 2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284380" y="3240000"/>
            <a:ext cx="3319238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BMW</a:t>
            </a:r>
            <a:r>
              <a:rPr lang="en-US" sz="16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284380" y="3682762"/>
            <a:ext cx="3319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808080">
</a:srgbClr>
                </a:solidFill>
                <a:latin typeface="Arial"/>
              </a:rPr>
              <a:t>http://twitter.com/BMW</a:t>
            </a:r>
            <a:r>
              <a:rPr lang="en-US" sz="1000"/>
              <a:t> </a:t>
            </a:r>
          </a:p>
        </p:txBody>
      </p:sp>
      <p:sp>
        <p:nvSpPr>
          <p:cNvPr id="43" name="TextBox 42"/>
          <p:cNvSpPr>
            <a:spLocks noGrp="1"/>
          </p:cNvSpPr>
          <p:nvPr>
            <p:ph/>
          </p:nvPr>
        </p:nvSpPr>
        <p:spPr>
          <a:xfrm>
            <a:off x="255619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Overview</a:t>
            </a:r>
            <a:r>
              <a:rPr lang="en-US" sz="1200"/>
              <a:t> </a:t>
            </a:r>
          </a:p>
        </p:txBody>
      </p:sp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5500762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Followers Count</a:t>
            </a:r>
            <a:r>
              <a:rPr lang="en-US" sz="1200"/>
              <a:t> </a:t>
            </a:r>
          </a:p>
        </p:txBody>
      </p:sp>
      <p:pic>
        <p:nvPicPr>
          <p:cNvPr id="55" name="Picture55" descr="image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4000" y="4806000"/>
            <a:ext cx="6397238" cy="1756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Page Summary</a:t>
            </a:r>
            <a:r>
              <a:rPr lang="en-US" sz="3600"/>
              <a:t> </a:t>
            </a:r>
          </a:p>
        </p:txBody>
      </p: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Follower Analysis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The fan analysis of BMW Twitter account for Followers, Follower Growth and Industry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leaders in 01 May 2022 - 31 May 2022 period.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2.4M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18K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%0.76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Followers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total number of followers of 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account on 31.05.2022 was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2,376,715.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Total Follower Change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page has gained 18,042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 in 01.05.2022 - 31.05.2022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period.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Change Rate of Followers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followers of the account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increased by 0.759% in 01.05.2022 -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6</a:t>
            </a:r>
            <a:r>
              <a:rPr lang="en-US" sz="1800"/>
              <a:t> </a:t>
            </a:r>
          </a:p>
        </p:txBody>
      </p:sp>
      <p:pic>
        <p:nvPicPr>
          <p:cNvPr id="80" name="Picture80" descr="image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Follower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Follower Performance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Page Followers by Days</a:t>
            </a:r>
            <a:r>
              <a:rPr lang="en-US" sz="1200"/>
              <a:t> </a:t>
            </a:r>
          </a:p>
        </p:txBody>
      </p:sp>
      <p:pic>
        <p:nvPicPr>
          <p:cNvPr id="27" name="Picture27" descr="image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2,376,715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Followers of the Account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098000" y="3258000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18,042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Follower Change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098000" y="5212762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0.76%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Total Follower Change Rate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pic>
        <p:nvPicPr>
          <p:cNvPr id="82" name="Picture82" descr="image2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35238" y="3409238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2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10001" y="5367619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4" name="TextBox 8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5F5F5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Follower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Follower Performance vs Industry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67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Brand and Industry Follower Counts:</a:t>
            </a:r>
            <a:r>
              <a:rPr lang="en-US" sz="1200"/>
              <a:t> </a:t>
            </a:r>
          </a:p>
        </p:txBody>
      </p:sp>
      <p:pic>
        <p:nvPicPr>
          <p:cNvPr id="27" name="Picture27" descr="image2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2870476" y="1141238"/>
            <a:ext cx="55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755B90">
</a:srgbClr>
                </a:solidFill>
                <a:latin typeface="Arial"/>
              </a:rPr>
              <a:t>Germany &gt;  Automotive &gt; Manufacturers</a:t>
            </a:r>
            <a:r>
              <a:rPr lang="en-US" sz="12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</a:t>
            </a:r>
            <a:r>
              <a:rPr lang="en-US" sz="28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In 24 Pages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90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On 31.05.2022, BMW was the 2.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most followed page between the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24 pages in Automotive –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Manufacturers industry.</a:t>
            </a:r>
            <a:r>
              <a:rPr lang="en-US" sz="1000"/>
              <a:t> </a:t>
            </a:r>
          </a:p>
        </p:txBody>
      </p:sp>
      <p:pic>
        <p:nvPicPr>
          <p:cNvPr id="52" name="Picture52" descr="image2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38761" y="4939238"/>
            <a:ext cx="2095238" cy="72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000" b="0" i="0" smtClean="0">
                <a:solidFill>
                  <a:srgbClr val="372C44">
</a:srgbClr>
                </a:solidFill>
                <a:latin typeface="Arial"/>
              </a:rPr>
              <a:t>403%</a:t>
            </a:r>
            <a:r>
              <a:rPr lang="en-US" sz="4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702000" y="4719619"/>
            <a:ext cx="236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Compared to Industry Average</a:t>
            </a:r>
            <a:r>
              <a:rPr lang="en-US" sz="12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9838761" y="5954381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The number of fans of the page is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403% more than the industry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average.</a:t>
            </a:r>
            <a:r>
              <a:rPr lang="en-US" sz="1000"/>
              <a:t> </a:t>
            </a:r>
          </a:p>
        </p:txBody>
      </p:sp>
      <p:pic>
        <p:nvPicPr>
          <p:cNvPr id="71" name="Picture71" descr="image2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16381" y="416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838761" y="5590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more follower</a:t>
            </a:r>
            <a:r>
              <a:rPr lang="en-US" sz="12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Follower Analysis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Follower Growth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1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BMW Follower Growth by Days</a:t>
            </a:r>
            <a:r>
              <a:rPr lang="en-US" sz="1200"/>
              <a:t> </a:t>
            </a:r>
          </a:p>
        </p:txBody>
      </p:sp>
      <p:pic>
        <p:nvPicPr>
          <p:cNvPr id="27" name="Picture27" descr="image3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18,042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Follower Change of the Account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0.76%</a:t>
            </a:r>
            <a:r>
              <a:rPr lang="en-US" sz="36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Rate of Change for the Account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1.40%</a:t>
            </a:r>
            <a:r>
              <a:rPr lang="en-US" sz="36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Rate of Change for the Industry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BoomSocial Marka Raporu</dc:title>
  <dc:subject>BoomSocial marka raporu, markanın sosyal medya performansını analiz eder.</dc:subject>
  <dc:creator>Tick Tock Boom</dc:creator>
</cp:coreProperties>
</file>