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32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9.png"/><Relationship Id="rId7" Type="http://schemas.openxmlformats.org/officeDocument/2006/relationships/image" Target="../media/image4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jpg"/><Relationship Id="rId7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9.png"/><Relationship Id="rId7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6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9.png"/><Relationship Id="rId7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6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9.png"/><Relationship Id="rId7" Type="http://schemas.openxmlformats.org/officeDocument/2006/relationships/image" Target="../media/image2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9.png"/><Relationship Id="rId7" Type="http://schemas.openxmlformats.org/officeDocument/2006/relationships/image" Target="../media/image2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407584185042/posts/10156043803855043" TargetMode="External"/><Relationship Id="rId13" Type="http://schemas.openxmlformats.org/officeDocument/2006/relationships/image" Target="../media/image33.jpg"/><Relationship Id="rId3" Type="http://schemas.openxmlformats.org/officeDocument/2006/relationships/image" Target="../media/image9.png"/><Relationship Id="rId7" Type="http://schemas.openxmlformats.org/officeDocument/2006/relationships/image" Target="../media/image30.jpg"/><Relationship Id="rId12" Type="http://schemas.openxmlformats.org/officeDocument/2006/relationships/hyperlink" Target="https://www.facebook.com/407584185042/posts/10155873283250043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acebook.com/407584185042/posts/10155873285745043" TargetMode="External"/><Relationship Id="rId11" Type="http://schemas.openxmlformats.org/officeDocument/2006/relationships/image" Target="../media/image32.jpg"/><Relationship Id="rId5" Type="http://schemas.openxmlformats.org/officeDocument/2006/relationships/image" Target="../media/image29.jpg"/><Relationship Id="rId15" Type="http://schemas.openxmlformats.org/officeDocument/2006/relationships/image" Target="../media/image7.png"/><Relationship Id="rId10" Type="http://schemas.openxmlformats.org/officeDocument/2006/relationships/hyperlink" Target="https://www.facebook.com/407584185042/posts/10155987431895043" TargetMode="External"/><Relationship Id="rId4" Type="http://schemas.openxmlformats.org/officeDocument/2006/relationships/image" Target="../media/image6.png"/><Relationship Id="rId9" Type="http://schemas.openxmlformats.org/officeDocument/2006/relationships/image" Target="../media/image31.jpg"/><Relationship Id="rId14" Type="http://schemas.openxmlformats.org/officeDocument/2006/relationships/hyperlink" Target="https://www.facebook.com/407584185042/posts/10155987256455043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407584185042/posts/10155965021380043" TargetMode="External"/><Relationship Id="rId13" Type="http://schemas.openxmlformats.org/officeDocument/2006/relationships/image" Target="../media/image38.jpg"/><Relationship Id="rId3" Type="http://schemas.openxmlformats.org/officeDocument/2006/relationships/image" Target="../media/image9.png"/><Relationship Id="rId7" Type="http://schemas.openxmlformats.org/officeDocument/2006/relationships/image" Target="../media/image35.jpg"/><Relationship Id="rId12" Type="http://schemas.openxmlformats.org/officeDocument/2006/relationships/hyperlink" Target="https://www.facebook.com/407584185042/posts/10156043750225043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acebook.com/407584185042/posts/10156043793350043" TargetMode="External"/><Relationship Id="rId11" Type="http://schemas.openxmlformats.org/officeDocument/2006/relationships/image" Target="../media/image37.jpg"/><Relationship Id="rId5" Type="http://schemas.openxmlformats.org/officeDocument/2006/relationships/image" Target="../media/image34.jpg"/><Relationship Id="rId15" Type="http://schemas.openxmlformats.org/officeDocument/2006/relationships/image" Target="../media/image7.png"/><Relationship Id="rId10" Type="http://schemas.openxmlformats.org/officeDocument/2006/relationships/hyperlink" Target="https://www.facebook.com/407584185042/posts/10156018475115043" TargetMode="External"/><Relationship Id="rId4" Type="http://schemas.openxmlformats.org/officeDocument/2006/relationships/image" Target="../media/image6.png"/><Relationship Id="rId9" Type="http://schemas.openxmlformats.org/officeDocument/2006/relationships/image" Target="../media/image36.jpg"/><Relationship Id="rId14" Type="http://schemas.openxmlformats.org/officeDocument/2006/relationships/hyperlink" Target="https://www.facebook.com/407584185042/posts/1015598714375504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2"/>
          <p:cNvSpPr>
            <a:spLocks noChangeArrowheads="1"/>
          </p:cNvSpPr>
          <p:nvPr/>
        </p:nvSpPr>
        <p:spPr bwMode="auto">
          <a:xfrm>
            <a:off x="571500" y="523875"/>
            <a:ext cx="8048625" cy="5810250"/>
          </a:xfrm>
          <a:prstGeom prst="rect">
            <a:avLst/>
          </a:prstGeom>
          <a:solidFill>
            <a:srgbClr val="00BFDF"/>
          </a:solidFill>
          <a:ln w="9525">
            <a:noFill/>
          </a:ln>
        </p:spPr>
      </p:sp>
      <p:pic>
        <p:nvPicPr>
          <p:cNvPr id="3" name="Picture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9625" y="762000"/>
            <a:ext cx="952500" cy="952500"/>
          </a:xfrm>
          <a:prstGeom prst="rect">
            <a:avLst/>
          </a:prstGeom>
        </p:spPr>
      </p:pic>
      <p:sp>
        <p:nvSpPr>
          <p:cNvPr id="5" name="TextBox5"/>
          <p:cNvSpPr txBox="1">
            <a:spLocks noChangeArrowheads="1"/>
          </p:cNvSpPr>
          <p:nvPr/>
        </p:nvSpPr>
        <p:spPr>
          <a:xfrm>
            <a:off x="809625" y="2286000"/>
            <a:ext cx="757237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r>
              <a:rPr lang="tr-TR" sz="4000" b="1">
                <a:solidFill>
                  <a:srgbClr val="FFFFFF"/>
                </a:solidFill>
                <a:latin typeface="Arial"/>
              </a:rPr>
              <a:t>BoomSocial </a:t>
            </a:r>
            <a:endParaRPr lang="tr-TR" altLang="en-US" dirty="0"/>
          </a:p>
          <a:p>
            <a:r>
              <a:rPr lang="tr-TR" sz="2400" b="1">
                <a:solidFill>
                  <a:srgbClr val="FFFFFF"/>
                </a:solidFill>
                <a:latin typeface="Arial"/>
              </a:rPr>
              <a:t>BMW UK Facebook Report </a:t>
            </a:r>
          </a:p>
        </p:txBody>
      </p:sp>
      <p:sp>
        <p:nvSpPr>
          <p:cNvPr id="6" name="TextBox6"/>
          <p:cNvSpPr txBox="1">
            <a:spLocks noChangeArrowheads="1"/>
          </p:cNvSpPr>
          <p:nvPr/>
        </p:nvSpPr>
        <p:spPr>
          <a:xfrm>
            <a:off x="809625" y="5800725"/>
            <a:ext cx="7572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r>
              <a:rPr lang="tr-TR" sz="2000" b="1">
                <a:solidFill>
                  <a:srgbClr val="FFFFFF"/>
                </a:solidFill>
              </a:rPr>
              <a:t>01.09.2015 - 30.09.2015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3375" y="142875"/>
            <a:ext cx="552450" cy="542925"/>
          </a:xfrm>
          <a:prstGeom prst="rect">
            <a:avLst/>
          </a:prstGeom>
        </p:spPr>
      </p:pic>
      <p:sp>
        <p:nvSpPr>
          <p:cNvPr id="4" name="TextBox4"/>
          <p:cNvSpPr txBox="1">
            <a:spLocks noChangeArrowheads="1"/>
          </p:cNvSpPr>
          <p:nvPr/>
        </p:nvSpPr>
        <p:spPr>
          <a:xfrm>
            <a:off x="1047750" y="285750"/>
            <a:ext cx="77343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tr-TR" sz="2800" b="1">
                <a:solidFill>
                  <a:srgbClr val="000000"/>
                </a:solidFill>
              </a:rPr>
              <a:t>Post Time Analysis</a:t>
            </a:r>
          </a:p>
        </p:txBody>
      </p:sp>
      <p:pic>
        <p:nvPicPr>
          <p:cNvPr id="5" name="Picture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47750" y="723900"/>
            <a:ext cx="7734300" cy="28575"/>
          </a:xfrm>
          <a:prstGeom prst="rect">
            <a:avLst/>
          </a:prstGeom>
        </p:spPr>
      </p:pic>
      <p:pic>
        <p:nvPicPr>
          <p:cNvPr id="7" name="Picture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24875" y="238125"/>
            <a:ext cx="276225" cy="295275"/>
          </a:xfrm>
          <a:prstGeom prst="rect">
            <a:avLst/>
          </a:prstGeom>
        </p:spPr>
      </p:pic>
      <p:sp>
        <p:nvSpPr>
          <p:cNvPr id="9" name="TextBox9"/>
          <p:cNvSpPr txBox="1">
            <a:spLocks noChangeArrowheads="1"/>
          </p:cNvSpPr>
          <p:nvPr/>
        </p:nvSpPr>
        <p:spPr>
          <a:xfrm>
            <a:off x="7361985" y="571500"/>
            <a:ext cx="1439997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pPr algn="r"/>
            <a:r>
              <a:rPr lang="tr-TR" sz="900">
                <a:solidFill>
                  <a:srgbClr val="000000"/>
                </a:solidFill>
                <a:latin typeface="Arial"/>
              </a:rPr>
              <a:t>01.09.2015 - 30.09.2015</a:t>
            </a:r>
          </a:p>
        </p:txBody>
      </p:sp>
      <p:sp>
        <p:nvSpPr>
          <p:cNvPr id="10" name="TextBox10"/>
          <p:cNvSpPr/>
          <p:nvPr/>
        </p:nvSpPr>
        <p:spPr>
          <a:xfrm>
            <a:off x="0" y="904875"/>
            <a:ext cx="1143000" cy="333375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11" name="TextBox11"/>
          <p:cNvSpPr txBox="1">
            <a:spLocks noChangeArrowheads="1"/>
          </p:cNvSpPr>
          <p:nvPr/>
        </p:nvSpPr>
        <p:spPr bwMode="auto">
          <a:xfrm>
            <a:off x="113347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0:00</a:t>
            </a:r>
          </a:p>
        </p:txBody>
      </p:sp>
      <p:sp>
        <p:nvSpPr>
          <p:cNvPr id="12" name="TextBox12"/>
          <p:cNvSpPr txBox="1">
            <a:spLocks noChangeArrowheads="1"/>
          </p:cNvSpPr>
          <p:nvPr/>
        </p:nvSpPr>
        <p:spPr bwMode="auto">
          <a:xfrm>
            <a:off x="145732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1:00</a:t>
            </a:r>
          </a:p>
        </p:txBody>
      </p:sp>
      <p:sp>
        <p:nvSpPr>
          <p:cNvPr id="13" name="TextBox13"/>
          <p:cNvSpPr txBox="1">
            <a:spLocks noChangeArrowheads="1"/>
          </p:cNvSpPr>
          <p:nvPr/>
        </p:nvSpPr>
        <p:spPr bwMode="auto">
          <a:xfrm>
            <a:off x="178117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2:00</a:t>
            </a:r>
          </a:p>
        </p:txBody>
      </p:sp>
      <p:sp>
        <p:nvSpPr>
          <p:cNvPr id="14" name="TextBox14"/>
          <p:cNvSpPr txBox="1">
            <a:spLocks noChangeArrowheads="1"/>
          </p:cNvSpPr>
          <p:nvPr/>
        </p:nvSpPr>
        <p:spPr bwMode="auto">
          <a:xfrm>
            <a:off x="210502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3:00</a:t>
            </a:r>
          </a:p>
        </p:txBody>
      </p:sp>
      <p:sp>
        <p:nvSpPr>
          <p:cNvPr id="15" name="TextBox15"/>
          <p:cNvSpPr txBox="1">
            <a:spLocks noChangeArrowheads="1"/>
          </p:cNvSpPr>
          <p:nvPr/>
        </p:nvSpPr>
        <p:spPr bwMode="auto">
          <a:xfrm>
            <a:off x="242887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4:00</a:t>
            </a:r>
          </a:p>
        </p:txBody>
      </p:sp>
      <p:sp>
        <p:nvSpPr>
          <p:cNvPr id="16" name="TextBox16"/>
          <p:cNvSpPr txBox="1">
            <a:spLocks noChangeArrowheads="1"/>
          </p:cNvSpPr>
          <p:nvPr/>
        </p:nvSpPr>
        <p:spPr bwMode="auto">
          <a:xfrm>
            <a:off x="275272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5:00</a:t>
            </a:r>
          </a:p>
        </p:txBody>
      </p:sp>
      <p:sp>
        <p:nvSpPr>
          <p:cNvPr id="17" name="TextBox17"/>
          <p:cNvSpPr txBox="1">
            <a:spLocks noChangeArrowheads="1"/>
          </p:cNvSpPr>
          <p:nvPr/>
        </p:nvSpPr>
        <p:spPr bwMode="auto">
          <a:xfrm>
            <a:off x="307657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6:00</a:t>
            </a:r>
          </a:p>
        </p:txBody>
      </p:sp>
      <p:sp>
        <p:nvSpPr>
          <p:cNvPr id="18" name="TextBox18"/>
          <p:cNvSpPr txBox="1">
            <a:spLocks noChangeArrowheads="1"/>
          </p:cNvSpPr>
          <p:nvPr/>
        </p:nvSpPr>
        <p:spPr bwMode="auto">
          <a:xfrm>
            <a:off x="340042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7:00</a:t>
            </a:r>
          </a:p>
        </p:txBody>
      </p:sp>
      <p:sp>
        <p:nvSpPr>
          <p:cNvPr id="19" name="TextBox19"/>
          <p:cNvSpPr txBox="1">
            <a:spLocks noChangeArrowheads="1"/>
          </p:cNvSpPr>
          <p:nvPr/>
        </p:nvSpPr>
        <p:spPr bwMode="auto">
          <a:xfrm>
            <a:off x="372427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8:00</a:t>
            </a:r>
          </a:p>
        </p:txBody>
      </p:sp>
      <p:sp>
        <p:nvSpPr>
          <p:cNvPr id="20" name="TextBox20"/>
          <p:cNvSpPr txBox="1">
            <a:spLocks noChangeArrowheads="1"/>
          </p:cNvSpPr>
          <p:nvPr/>
        </p:nvSpPr>
        <p:spPr bwMode="auto">
          <a:xfrm>
            <a:off x="404812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9:00</a:t>
            </a:r>
          </a:p>
        </p:txBody>
      </p:sp>
      <p:sp>
        <p:nvSpPr>
          <p:cNvPr id="21" name="TextBox21"/>
          <p:cNvSpPr txBox="1">
            <a:spLocks noChangeArrowheads="1"/>
          </p:cNvSpPr>
          <p:nvPr/>
        </p:nvSpPr>
        <p:spPr bwMode="auto">
          <a:xfrm>
            <a:off x="437197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10:00</a:t>
            </a:r>
          </a:p>
        </p:txBody>
      </p:sp>
      <p:sp>
        <p:nvSpPr>
          <p:cNvPr id="22" name="TextBox22"/>
          <p:cNvSpPr txBox="1">
            <a:spLocks noChangeArrowheads="1"/>
          </p:cNvSpPr>
          <p:nvPr/>
        </p:nvSpPr>
        <p:spPr bwMode="auto">
          <a:xfrm>
            <a:off x="469582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11:00</a:t>
            </a:r>
          </a:p>
        </p:txBody>
      </p:sp>
      <p:sp>
        <p:nvSpPr>
          <p:cNvPr id="23" name="TextBox23"/>
          <p:cNvSpPr txBox="1">
            <a:spLocks noChangeArrowheads="1"/>
          </p:cNvSpPr>
          <p:nvPr/>
        </p:nvSpPr>
        <p:spPr bwMode="auto">
          <a:xfrm>
            <a:off x="501967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12:00</a:t>
            </a:r>
          </a:p>
        </p:txBody>
      </p:sp>
      <p:sp>
        <p:nvSpPr>
          <p:cNvPr id="24" name="TextBox24"/>
          <p:cNvSpPr txBox="1">
            <a:spLocks noChangeArrowheads="1"/>
          </p:cNvSpPr>
          <p:nvPr/>
        </p:nvSpPr>
        <p:spPr bwMode="auto">
          <a:xfrm>
            <a:off x="534352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13:00</a:t>
            </a:r>
          </a:p>
        </p:txBody>
      </p:sp>
      <p:sp>
        <p:nvSpPr>
          <p:cNvPr id="25" name="TextBox25"/>
          <p:cNvSpPr txBox="1">
            <a:spLocks noChangeArrowheads="1"/>
          </p:cNvSpPr>
          <p:nvPr/>
        </p:nvSpPr>
        <p:spPr bwMode="auto">
          <a:xfrm>
            <a:off x="566737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14:00</a:t>
            </a:r>
          </a:p>
        </p:txBody>
      </p:sp>
      <p:sp>
        <p:nvSpPr>
          <p:cNvPr id="26" name="TextBox26"/>
          <p:cNvSpPr txBox="1">
            <a:spLocks noChangeArrowheads="1"/>
          </p:cNvSpPr>
          <p:nvPr/>
        </p:nvSpPr>
        <p:spPr bwMode="auto">
          <a:xfrm>
            <a:off x="599122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15:00</a:t>
            </a:r>
          </a:p>
        </p:txBody>
      </p:sp>
      <p:sp>
        <p:nvSpPr>
          <p:cNvPr id="27" name="TextBox27"/>
          <p:cNvSpPr txBox="1">
            <a:spLocks noChangeArrowheads="1"/>
          </p:cNvSpPr>
          <p:nvPr/>
        </p:nvSpPr>
        <p:spPr bwMode="auto">
          <a:xfrm>
            <a:off x="631507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16:00</a:t>
            </a:r>
          </a:p>
        </p:txBody>
      </p:sp>
      <p:sp>
        <p:nvSpPr>
          <p:cNvPr id="28" name="TextBox28"/>
          <p:cNvSpPr txBox="1">
            <a:spLocks noChangeArrowheads="1"/>
          </p:cNvSpPr>
          <p:nvPr/>
        </p:nvSpPr>
        <p:spPr bwMode="auto">
          <a:xfrm>
            <a:off x="663892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17:00</a:t>
            </a:r>
          </a:p>
        </p:txBody>
      </p:sp>
      <p:sp>
        <p:nvSpPr>
          <p:cNvPr id="29" name="TextBox29"/>
          <p:cNvSpPr txBox="1">
            <a:spLocks noChangeArrowheads="1"/>
          </p:cNvSpPr>
          <p:nvPr/>
        </p:nvSpPr>
        <p:spPr bwMode="auto">
          <a:xfrm>
            <a:off x="696277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18:00</a:t>
            </a:r>
          </a:p>
        </p:txBody>
      </p:sp>
      <p:sp>
        <p:nvSpPr>
          <p:cNvPr id="30" name="TextBox30"/>
          <p:cNvSpPr txBox="1">
            <a:spLocks noChangeArrowheads="1"/>
          </p:cNvSpPr>
          <p:nvPr/>
        </p:nvSpPr>
        <p:spPr bwMode="auto">
          <a:xfrm>
            <a:off x="728662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19:00</a:t>
            </a:r>
          </a:p>
        </p:txBody>
      </p:sp>
      <p:sp>
        <p:nvSpPr>
          <p:cNvPr id="31" name="TextBox31"/>
          <p:cNvSpPr txBox="1">
            <a:spLocks noChangeArrowheads="1"/>
          </p:cNvSpPr>
          <p:nvPr/>
        </p:nvSpPr>
        <p:spPr bwMode="auto">
          <a:xfrm>
            <a:off x="761047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20:00</a:t>
            </a:r>
          </a:p>
        </p:txBody>
      </p:sp>
      <p:sp>
        <p:nvSpPr>
          <p:cNvPr id="32" name="TextBox32"/>
          <p:cNvSpPr txBox="1">
            <a:spLocks noChangeArrowheads="1"/>
          </p:cNvSpPr>
          <p:nvPr/>
        </p:nvSpPr>
        <p:spPr bwMode="auto">
          <a:xfrm>
            <a:off x="793432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21:00</a:t>
            </a:r>
          </a:p>
        </p:txBody>
      </p:sp>
      <p:sp>
        <p:nvSpPr>
          <p:cNvPr id="33" name="TextBox33"/>
          <p:cNvSpPr txBox="1">
            <a:spLocks noChangeArrowheads="1"/>
          </p:cNvSpPr>
          <p:nvPr/>
        </p:nvSpPr>
        <p:spPr bwMode="auto">
          <a:xfrm>
            <a:off x="825817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22:00</a:t>
            </a:r>
          </a:p>
        </p:txBody>
      </p:sp>
      <p:sp>
        <p:nvSpPr>
          <p:cNvPr id="34" name="TextBox34"/>
          <p:cNvSpPr txBox="1">
            <a:spLocks noChangeArrowheads="1"/>
          </p:cNvSpPr>
          <p:nvPr/>
        </p:nvSpPr>
        <p:spPr bwMode="auto">
          <a:xfrm>
            <a:off x="8582025" y="904875"/>
            <a:ext cx="333375" cy="333375"/>
          </a:xfrm>
          <a:prstGeom prst="rect">
            <a:avLst/>
          </a:prstGeom>
          <a:solidFill>
            <a:srgbClr val="87708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800">
                <a:solidFill>
                  <a:srgbClr val="FFFFFF"/>
                </a:solidFill>
                <a:latin typeface="Calibri"/>
              </a:rPr>
              <a:t>23:00</a:t>
            </a:r>
          </a:p>
        </p:txBody>
      </p:sp>
      <p:sp>
        <p:nvSpPr>
          <p:cNvPr id="35" name="TextBox35"/>
          <p:cNvSpPr txBox="1">
            <a:spLocks noChangeArrowheads="1"/>
          </p:cNvSpPr>
          <p:nvPr/>
        </p:nvSpPr>
        <p:spPr bwMode="auto">
          <a:xfrm>
            <a:off x="0" y="1228725"/>
            <a:ext cx="1143000" cy="3333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1100" b="1">
                <a:solidFill>
                  <a:srgbClr val="000000"/>
                </a:solidFill>
                <a:latin typeface="Calibri"/>
              </a:rPr>
              <a:t>Sunday</a:t>
            </a:r>
          </a:p>
        </p:txBody>
      </p:sp>
      <p:sp>
        <p:nvSpPr>
          <p:cNvPr id="36" name="TextBox36"/>
          <p:cNvSpPr txBox="1">
            <a:spLocks noChangeArrowheads="1"/>
          </p:cNvSpPr>
          <p:nvPr/>
        </p:nvSpPr>
        <p:spPr bwMode="auto">
          <a:xfrm>
            <a:off x="0" y="1552575"/>
            <a:ext cx="1143000" cy="3333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1100" b="1">
                <a:solidFill>
                  <a:srgbClr val="000000"/>
                </a:solidFill>
                <a:latin typeface="Calibri"/>
              </a:rPr>
              <a:t>Monday</a:t>
            </a:r>
          </a:p>
        </p:txBody>
      </p:sp>
      <p:sp>
        <p:nvSpPr>
          <p:cNvPr id="37" name="TextBox37"/>
          <p:cNvSpPr txBox="1">
            <a:spLocks noChangeArrowheads="1"/>
          </p:cNvSpPr>
          <p:nvPr/>
        </p:nvSpPr>
        <p:spPr bwMode="auto">
          <a:xfrm>
            <a:off x="0" y="1876425"/>
            <a:ext cx="1143000" cy="3333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1100" b="1">
                <a:solidFill>
                  <a:srgbClr val="000000"/>
                </a:solidFill>
                <a:latin typeface="Calibri"/>
              </a:rPr>
              <a:t>Tuesday</a:t>
            </a:r>
          </a:p>
        </p:txBody>
      </p:sp>
      <p:sp>
        <p:nvSpPr>
          <p:cNvPr id="38" name="TextBox38"/>
          <p:cNvSpPr txBox="1">
            <a:spLocks noChangeArrowheads="1"/>
          </p:cNvSpPr>
          <p:nvPr/>
        </p:nvSpPr>
        <p:spPr bwMode="auto">
          <a:xfrm>
            <a:off x="0" y="2200275"/>
            <a:ext cx="1143000" cy="3333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1100" b="1">
                <a:solidFill>
                  <a:srgbClr val="000000"/>
                </a:solidFill>
                <a:latin typeface="Calibri"/>
              </a:rPr>
              <a:t>Wednesday</a:t>
            </a:r>
          </a:p>
        </p:txBody>
      </p:sp>
      <p:sp>
        <p:nvSpPr>
          <p:cNvPr id="39" name="TextBox39"/>
          <p:cNvSpPr txBox="1">
            <a:spLocks noChangeArrowheads="1"/>
          </p:cNvSpPr>
          <p:nvPr/>
        </p:nvSpPr>
        <p:spPr bwMode="auto">
          <a:xfrm>
            <a:off x="0" y="2524125"/>
            <a:ext cx="1143000" cy="3333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1100" b="1">
                <a:solidFill>
                  <a:srgbClr val="000000"/>
                </a:solidFill>
                <a:latin typeface="Calibri"/>
              </a:rPr>
              <a:t>Thursday</a:t>
            </a:r>
          </a:p>
        </p:txBody>
      </p:sp>
      <p:sp>
        <p:nvSpPr>
          <p:cNvPr id="40" name="TextBox40"/>
          <p:cNvSpPr txBox="1">
            <a:spLocks noChangeArrowheads="1"/>
          </p:cNvSpPr>
          <p:nvPr/>
        </p:nvSpPr>
        <p:spPr bwMode="auto">
          <a:xfrm>
            <a:off x="0" y="2847975"/>
            <a:ext cx="1143000" cy="3333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1100" b="1">
                <a:solidFill>
                  <a:srgbClr val="000000"/>
                </a:solidFill>
                <a:latin typeface="Calibri"/>
              </a:rPr>
              <a:t>Friday</a:t>
            </a:r>
          </a:p>
        </p:txBody>
      </p:sp>
      <p:sp>
        <p:nvSpPr>
          <p:cNvPr id="41" name="TextBox41"/>
          <p:cNvSpPr txBox="1">
            <a:spLocks noChangeArrowheads="1"/>
          </p:cNvSpPr>
          <p:nvPr/>
        </p:nvSpPr>
        <p:spPr bwMode="auto">
          <a:xfrm>
            <a:off x="0" y="3171825"/>
            <a:ext cx="1143000" cy="3333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tr-TR" sz="1100" b="1">
                <a:solidFill>
                  <a:srgbClr val="000000"/>
                </a:solidFill>
                <a:latin typeface="Calibri"/>
              </a:rPr>
              <a:t>Saturday</a:t>
            </a:r>
          </a:p>
        </p:txBody>
      </p:sp>
      <p:sp>
        <p:nvSpPr>
          <p:cNvPr id="42" name="TextBox42"/>
          <p:cNvSpPr txBox="1">
            <a:spLocks noChangeArrowheads="1"/>
          </p:cNvSpPr>
          <p:nvPr/>
        </p:nvSpPr>
        <p:spPr bwMode="auto">
          <a:xfrm>
            <a:off x="113347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43" name="TextBox43"/>
          <p:cNvSpPr txBox="1">
            <a:spLocks noChangeArrowheads="1"/>
          </p:cNvSpPr>
          <p:nvPr/>
        </p:nvSpPr>
        <p:spPr bwMode="auto">
          <a:xfrm>
            <a:off x="145732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44" name="TextBox44"/>
          <p:cNvSpPr txBox="1">
            <a:spLocks noChangeArrowheads="1"/>
          </p:cNvSpPr>
          <p:nvPr/>
        </p:nvSpPr>
        <p:spPr bwMode="auto">
          <a:xfrm>
            <a:off x="178117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45" name="TextBox45"/>
          <p:cNvSpPr txBox="1">
            <a:spLocks noChangeArrowheads="1"/>
          </p:cNvSpPr>
          <p:nvPr/>
        </p:nvSpPr>
        <p:spPr bwMode="auto">
          <a:xfrm>
            <a:off x="210502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46" name="TextBox46"/>
          <p:cNvSpPr txBox="1">
            <a:spLocks noChangeArrowheads="1"/>
          </p:cNvSpPr>
          <p:nvPr/>
        </p:nvSpPr>
        <p:spPr bwMode="auto">
          <a:xfrm>
            <a:off x="242887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47" name="TextBox47"/>
          <p:cNvSpPr txBox="1">
            <a:spLocks noChangeArrowheads="1"/>
          </p:cNvSpPr>
          <p:nvPr/>
        </p:nvSpPr>
        <p:spPr bwMode="auto">
          <a:xfrm>
            <a:off x="275272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48" name="TextBox48"/>
          <p:cNvSpPr txBox="1">
            <a:spLocks noChangeArrowheads="1"/>
          </p:cNvSpPr>
          <p:nvPr/>
        </p:nvSpPr>
        <p:spPr bwMode="auto">
          <a:xfrm>
            <a:off x="307657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49" name="TextBox49"/>
          <p:cNvSpPr txBox="1">
            <a:spLocks noChangeArrowheads="1"/>
          </p:cNvSpPr>
          <p:nvPr/>
        </p:nvSpPr>
        <p:spPr bwMode="auto">
          <a:xfrm>
            <a:off x="340042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50" name="TextBox50"/>
          <p:cNvSpPr txBox="1">
            <a:spLocks noChangeArrowheads="1"/>
          </p:cNvSpPr>
          <p:nvPr/>
        </p:nvSpPr>
        <p:spPr bwMode="auto">
          <a:xfrm>
            <a:off x="372427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51" name="TextBox51"/>
          <p:cNvSpPr txBox="1">
            <a:spLocks noChangeArrowheads="1"/>
          </p:cNvSpPr>
          <p:nvPr/>
        </p:nvSpPr>
        <p:spPr bwMode="auto">
          <a:xfrm>
            <a:off x="4048125" y="1228725"/>
            <a:ext cx="333375" cy="333375"/>
          </a:xfrm>
          <a:prstGeom prst="rect">
            <a:avLst/>
          </a:prstGeom>
          <a:solidFill>
            <a:srgbClr val="250B2E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52" name="TextBox52"/>
          <p:cNvSpPr txBox="1">
            <a:spLocks noChangeArrowheads="1"/>
          </p:cNvSpPr>
          <p:nvPr/>
        </p:nvSpPr>
        <p:spPr bwMode="auto">
          <a:xfrm>
            <a:off x="4371975" y="1228725"/>
            <a:ext cx="333375" cy="333375"/>
          </a:xfrm>
          <a:prstGeom prst="rect">
            <a:avLst/>
          </a:prstGeom>
          <a:solidFill>
            <a:srgbClr val="651E7C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53" name="TextBox53"/>
          <p:cNvSpPr txBox="1">
            <a:spLocks noChangeArrowheads="1"/>
          </p:cNvSpPr>
          <p:nvPr/>
        </p:nvSpPr>
        <p:spPr bwMode="auto">
          <a:xfrm>
            <a:off x="4695825" y="122872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54" name="TextBox54"/>
          <p:cNvSpPr txBox="1">
            <a:spLocks noChangeArrowheads="1"/>
          </p:cNvSpPr>
          <p:nvPr/>
        </p:nvSpPr>
        <p:spPr bwMode="auto">
          <a:xfrm>
            <a:off x="501967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55" name="TextBox55"/>
          <p:cNvSpPr txBox="1">
            <a:spLocks noChangeArrowheads="1"/>
          </p:cNvSpPr>
          <p:nvPr/>
        </p:nvSpPr>
        <p:spPr bwMode="auto">
          <a:xfrm>
            <a:off x="534352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56" name="TextBox56"/>
          <p:cNvSpPr txBox="1">
            <a:spLocks noChangeArrowheads="1"/>
          </p:cNvSpPr>
          <p:nvPr/>
        </p:nvSpPr>
        <p:spPr bwMode="auto">
          <a:xfrm>
            <a:off x="5667375" y="122872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57" name="TextBox57"/>
          <p:cNvSpPr txBox="1">
            <a:spLocks noChangeArrowheads="1"/>
          </p:cNvSpPr>
          <p:nvPr/>
        </p:nvSpPr>
        <p:spPr bwMode="auto">
          <a:xfrm>
            <a:off x="599122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58" name="TextBox58"/>
          <p:cNvSpPr txBox="1">
            <a:spLocks noChangeArrowheads="1"/>
          </p:cNvSpPr>
          <p:nvPr/>
        </p:nvSpPr>
        <p:spPr bwMode="auto">
          <a:xfrm>
            <a:off x="631507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59" name="TextBox59"/>
          <p:cNvSpPr txBox="1">
            <a:spLocks noChangeArrowheads="1"/>
          </p:cNvSpPr>
          <p:nvPr/>
        </p:nvSpPr>
        <p:spPr bwMode="auto">
          <a:xfrm>
            <a:off x="663892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60" name="TextBox60"/>
          <p:cNvSpPr txBox="1">
            <a:spLocks noChangeArrowheads="1"/>
          </p:cNvSpPr>
          <p:nvPr/>
        </p:nvSpPr>
        <p:spPr bwMode="auto">
          <a:xfrm>
            <a:off x="696277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61" name="TextBox61"/>
          <p:cNvSpPr txBox="1">
            <a:spLocks noChangeArrowheads="1"/>
          </p:cNvSpPr>
          <p:nvPr/>
        </p:nvSpPr>
        <p:spPr bwMode="auto">
          <a:xfrm>
            <a:off x="728662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62" name="TextBox62"/>
          <p:cNvSpPr txBox="1">
            <a:spLocks noChangeArrowheads="1"/>
          </p:cNvSpPr>
          <p:nvPr/>
        </p:nvSpPr>
        <p:spPr bwMode="auto">
          <a:xfrm>
            <a:off x="761047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63" name="TextBox63"/>
          <p:cNvSpPr txBox="1">
            <a:spLocks noChangeArrowheads="1"/>
          </p:cNvSpPr>
          <p:nvPr/>
        </p:nvSpPr>
        <p:spPr bwMode="auto">
          <a:xfrm>
            <a:off x="793432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64" name="TextBox64"/>
          <p:cNvSpPr txBox="1">
            <a:spLocks noChangeArrowheads="1"/>
          </p:cNvSpPr>
          <p:nvPr/>
        </p:nvSpPr>
        <p:spPr bwMode="auto">
          <a:xfrm>
            <a:off x="825817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65" name="TextBox65"/>
          <p:cNvSpPr txBox="1">
            <a:spLocks noChangeArrowheads="1"/>
          </p:cNvSpPr>
          <p:nvPr/>
        </p:nvSpPr>
        <p:spPr bwMode="auto">
          <a:xfrm>
            <a:off x="8582025" y="12287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66" name="TextBox66"/>
          <p:cNvSpPr txBox="1">
            <a:spLocks noChangeArrowheads="1"/>
          </p:cNvSpPr>
          <p:nvPr/>
        </p:nvSpPr>
        <p:spPr bwMode="auto">
          <a:xfrm>
            <a:off x="113347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67" name="TextBox67"/>
          <p:cNvSpPr txBox="1">
            <a:spLocks noChangeArrowheads="1"/>
          </p:cNvSpPr>
          <p:nvPr/>
        </p:nvSpPr>
        <p:spPr bwMode="auto">
          <a:xfrm>
            <a:off x="145732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68" name="TextBox68"/>
          <p:cNvSpPr txBox="1">
            <a:spLocks noChangeArrowheads="1"/>
          </p:cNvSpPr>
          <p:nvPr/>
        </p:nvSpPr>
        <p:spPr bwMode="auto">
          <a:xfrm>
            <a:off x="178117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69" name="TextBox69"/>
          <p:cNvSpPr txBox="1">
            <a:spLocks noChangeArrowheads="1"/>
          </p:cNvSpPr>
          <p:nvPr/>
        </p:nvSpPr>
        <p:spPr bwMode="auto">
          <a:xfrm>
            <a:off x="210502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70" name="TextBox70"/>
          <p:cNvSpPr txBox="1">
            <a:spLocks noChangeArrowheads="1"/>
          </p:cNvSpPr>
          <p:nvPr/>
        </p:nvSpPr>
        <p:spPr bwMode="auto">
          <a:xfrm>
            <a:off x="242887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71" name="TextBox71"/>
          <p:cNvSpPr txBox="1">
            <a:spLocks noChangeArrowheads="1"/>
          </p:cNvSpPr>
          <p:nvPr/>
        </p:nvSpPr>
        <p:spPr bwMode="auto">
          <a:xfrm>
            <a:off x="275272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72" name="TextBox72"/>
          <p:cNvSpPr txBox="1">
            <a:spLocks noChangeArrowheads="1"/>
          </p:cNvSpPr>
          <p:nvPr/>
        </p:nvSpPr>
        <p:spPr bwMode="auto">
          <a:xfrm>
            <a:off x="307657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73" name="TextBox73"/>
          <p:cNvSpPr txBox="1">
            <a:spLocks noChangeArrowheads="1"/>
          </p:cNvSpPr>
          <p:nvPr/>
        </p:nvSpPr>
        <p:spPr bwMode="auto">
          <a:xfrm>
            <a:off x="340042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74" name="TextBox74"/>
          <p:cNvSpPr txBox="1">
            <a:spLocks noChangeArrowheads="1"/>
          </p:cNvSpPr>
          <p:nvPr/>
        </p:nvSpPr>
        <p:spPr bwMode="auto">
          <a:xfrm>
            <a:off x="3724275" y="1552575"/>
            <a:ext cx="333375" cy="333375"/>
          </a:xfrm>
          <a:prstGeom prst="rect">
            <a:avLst/>
          </a:prstGeom>
          <a:solidFill>
            <a:srgbClr val="651E7C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75" name="TextBox75"/>
          <p:cNvSpPr txBox="1">
            <a:spLocks noChangeArrowheads="1"/>
          </p:cNvSpPr>
          <p:nvPr/>
        </p:nvSpPr>
        <p:spPr bwMode="auto">
          <a:xfrm>
            <a:off x="404812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76" name="TextBox76"/>
          <p:cNvSpPr txBox="1">
            <a:spLocks noChangeArrowheads="1"/>
          </p:cNvSpPr>
          <p:nvPr/>
        </p:nvSpPr>
        <p:spPr bwMode="auto">
          <a:xfrm>
            <a:off x="437197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77" name="TextBox77"/>
          <p:cNvSpPr txBox="1">
            <a:spLocks noChangeArrowheads="1"/>
          </p:cNvSpPr>
          <p:nvPr/>
        </p:nvSpPr>
        <p:spPr bwMode="auto">
          <a:xfrm>
            <a:off x="469582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78" name="TextBox78"/>
          <p:cNvSpPr txBox="1">
            <a:spLocks noChangeArrowheads="1"/>
          </p:cNvSpPr>
          <p:nvPr/>
        </p:nvSpPr>
        <p:spPr bwMode="auto">
          <a:xfrm>
            <a:off x="5019675" y="155257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79" name="TextBox79"/>
          <p:cNvSpPr txBox="1">
            <a:spLocks noChangeArrowheads="1"/>
          </p:cNvSpPr>
          <p:nvPr/>
        </p:nvSpPr>
        <p:spPr bwMode="auto">
          <a:xfrm>
            <a:off x="5343525" y="155257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80" name="TextBox80"/>
          <p:cNvSpPr txBox="1">
            <a:spLocks noChangeArrowheads="1"/>
          </p:cNvSpPr>
          <p:nvPr/>
        </p:nvSpPr>
        <p:spPr bwMode="auto">
          <a:xfrm>
            <a:off x="566737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81" name="TextBox81"/>
          <p:cNvSpPr txBox="1">
            <a:spLocks noChangeArrowheads="1"/>
          </p:cNvSpPr>
          <p:nvPr/>
        </p:nvSpPr>
        <p:spPr bwMode="auto">
          <a:xfrm>
            <a:off x="599122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82" name="TextBox82"/>
          <p:cNvSpPr txBox="1">
            <a:spLocks noChangeArrowheads="1"/>
          </p:cNvSpPr>
          <p:nvPr/>
        </p:nvSpPr>
        <p:spPr bwMode="auto">
          <a:xfrm>
            <a:off x="631507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83" name="TextBox83"/>
          <p:cNvSpPr txBox="1">
            <a:spLocks noChangeArrowheads="1"/>
          </p:cNvSpPr>
          <p:nvPr/>
        </p:nvSpPr>
        <p:spPr bwMode="auto">
          <a:xfrm>
            <a:off x="663892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84" name="TextBox84"/>
          <p:cNvSpPr txBox="1">
            <a:spLocks noChangeArrowheads="1"/>
          </p:cNvSpPr>
          <p:nvPr/>
        </p:nvSpPr>
        <p:spPr bwMode="auto">
          <a:xfrm>
            <a:off x="696277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85" name="TextBox85"/>
          <p:cNvSpPr txBox="1">
            <a:spLocks noChangeArrowheads="1"/>
          </p:cNvSpPr>
          <p:nvPr/>
        </p:nvSpPr>
        <p:spPr bwMode="auto">
          <a:xfrm>
            <a:off x="728662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86" name="TextBox86"/>
          <p:cNvSpPr txBox="1">
            <a:spLocks noChangeArrowheads="1"/>
          </p:cNvSpPr>
          <p:nvPr/>
        </p:nvSpPr>
        <p:spPr bwMode="auto">
          <a:xfrm>
            <a:off x="761047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87" name="TextBox87"/>
          <p:cNvSpPr txBox="1">
            <a:spLocks noChangeArrowheads="1"/>
          </p:cNvSpPr>
          <p:nvPr/>
        </p:nvSpPr>
        <p:spPr bwMode="auto">
          <a:xfrm>
            <a:off x="793432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88" name="TextBox88"/>
          <p:cNvSpPr txBox="1">
            <a:spLocks noChangeArrowheads="1"/>
          </p:cNvSpPr>
          <p:nvPr/>
        </p:nvSpPr>
        <p:spPr bwMode="auto">
          <a:xfrm>
            <a:off x="825817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89" name="TextBox89"/>
          <p:cNvSpPr txBox="1">
            <a:spLocks noChangeArrowheads="1"/>
          </p:cNvSpPr>
          <p:nvPr/>
        </p:nvSpPr>
        <p:spPr bwMode="auto">
          <a:xfrm>
            <a:off x="8582025" y="15525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90" name="TextBox90"/>
          <p:cNvSpPr txBox="1">
            <a:spLocks noChangeArrowheads="1"/>
          </p:cNvSpPr>
          <p:nvPr/>
        </p:nvSpPr>
        <p:spPr bwMode="auto">
          <a:xfrm>
            <a:off x="113347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91" name="TextBox91"/>
          <p:cNvSpPr txBox="1">
            <a:spLocks noChangeArrowheads="1"/>
          </p:cNvSpPr>
          <p:nvPr/>
        </p:nvSpPr>
        <p:spPr bwMode="auto">
          <a:xfrm>
            <a:off x="145732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92" name="TextBox92"/>
          <p:cNvSpPr txBox="1">
            <a:spLocks noChangeArrowheads="1"/>
          </p:cNvSpPr>
          <p:nvPr/>
        </p:nvSpPr>
        <p:spPr bwMode="auto">
          <a:xfrm>
            <a:off x="178117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93" name="TextBox93"/>
          <p:cNvSpPr txBox="1">
            <a:spLocks noChangeArrowheads="1"/>
          </p:cNvSpPr>
          <p:nvPr/>
        </p:nvSpPr>
        <p:spPr bwMode="auto">
          <a:xfrm>
            <a:off x="210502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94" name="TextBox94"/>
          <p:cNvSpPr txBox="1">
            <a:spLocks noChangeArrowheads="1"/>
          </p:cNvSpPr>
          <p:nvPr/>
        </p:nvSpPr>
        <p:spPr bwMode="auto">
          <a:xfrm>
            <a:off x="242887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95" name="TextBox95"/>
          <p:cNvSpPr txBox="1">
            <a:spLocks noChangeArrowheads="1"/>
          </p:cNvSpPr>
          <p:nvPr/>
        </p:nvSpPr>
        <p:spPr bwMode="auto">
          <a:xfrm>
            <a:off x="275272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96" name="TextBox96"/>
          <p:cNvSpPr txBox="1">
            <a:spLocks noChangeArrowheads="1"/>
          </p:cNvSpPr>
          <p:nvPr/>
        </p:nvSpPr>
        <p:spPr bwMode="auto">
          <a:xfrm>
            <a:off x="307657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97" name="TextBox97"/>
          <p:cNvSpPr txBox="1">
            <a:spLocks noChangeArrowheads="1"/>
          </p:cNvSpPr>
          <p:nvPr/>
        </p:nvSpPr>
        <p:spPr bwMode="auto">
          <a:xfrm>
            <a:off x="340042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98" name="TextBox98"/>
          <p:cNvSpPr txBox="1">
            <a:spLocks noChangeArrowheads="1"/>
          </p:cNvSpPr>
          <p:nvPr/>
        </p:nvSpPr>
        <p:spPr bwMode="auto">
          <a:xfrm>
            <a:off x="372427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99" name="TextBox99"/>
          <p:cNvSpPr txBox="1">
            <a:spLocks noChangeArrowheads="1"/>
          </p:cNvSpPr>
          <p:nvPr/>
        </p:nvSpPr>
        <p:spPr bwMode="auto">
          <a:xfrm>
            <a:off x="404812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00" name="TextBox100"/>
          <p:cNvSpPr txBox="1">
            <a:spLocks noChangeArrowheads="1"/>
          </p:cNvSpPr>
          <p:nvPr/>
        </p:nvSpPr>
        <p:spPr bwMode="auto">
          <a:xfrm>
            <a:off x="437197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01" name="TextBox101"/>
          <p:cNvSpPr txBox="1">
            <a:spLocks noChangeArrowheads="1"/>
          </p:cNvSpPr>
          <p:nvPr/>
        </p:nvSpPr>
        <p:spPr bwMode="auto">
          <a:xfrm>
            <a:off x="4695825" y="187642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02" name="TextBox102"/>
          <p:cNvSpPr txBox="1">
            <a:spLocks noChangeArrowheads="1"/>
          </p:cNvSpPr>
          <p:nvPr/>
        </p:nvSpPr>
        <p:spPr bwMode="auto">
          <a:xfrm>
            <a:off x="501967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03" name="TextBox103"/>
          <p:cNvSpPr txBox="1">
            <a:spLocks noChangeArrowheads="1"/>
          </p:cNvSpPr>
          <p:nvPr/>
        </p:nvSpPr>
        <p:spPr bwMode="auto">
          <a:xfrm>
            <a:off x="5343525" y="1876425"/>
            <a:ext cx="333375" cy="333375"/>
          </a:xfrm>
          <a:prstGeom prst="rect">
            <a:avLst/>
          </a:prstGeom>
          <a:solidFill>
            <a:srgbClr val="651E7C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04" name="TextBox104"/>
          <p:cNvSpPr txBox="1">
            <a:spLocks noChangeArrowheads="1"/>
          </p:cNvSpPr>
          <p:nvPr/>
        </p:nvSpPr>
        <p:spPr bwMode="auto">
          <a:xfrm>
            <a:off x="566737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05" name="TextBox105"/>
          <p:cNvSpPr txBox="1">
            <a:spLocks noChangeArrowheads="1"/>
          </p:cNvSpPr>
          <p:nvPr/>
        </p:nvSpPr>
        <p:spPr bwMode="auto">
          <a:xfrm>
            <a:off x="599122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06" name="TextBox106"/>
          <p:cNvSpPr txBox="1">
            <a:spLocks noChangeArrowheads="1"/>
          </p:cNvSpPr>
          <p:nvPr/>
        </p:nvSpPr>
        <p:spPr bwMode="auto">
          <a:xfrm>
            <a:off x="631507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07" name="TextBox107"/>
          <p:cNvSpPr txBox="1">
            <a:spLocks noChangeArrowheads="1"/>
          </p:cNvSpPr>
          <p:nvPr/>
        </p:nvSpPr>
        <p:spPr bwMode="auto">
          <a:xfrm>
            <a:off x="6638925" y="187642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08" name="TextBox108"/>
          <p:cNvSpPr txBox="1">
            <a:spLocks noChangeArrowheads="1"/>
          </p:cNvSpPr>
          <p:nvPr/>
        </p:nvSpPr>
        <p:spPr bwMode="auto">
          <a:xfrm>
            <a:off x="696277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09" name="TextBox109"/>
          <p:cNvSpPr txBox="1">
            <a:spLocks noChangeArrowheads="1"/>
          </p:cNvSpPr>
          <p:nvPr/>
        </p:nvSpPr>
        <p:spPr bwMode="auto">
          <a:xfrm>
            <a:off x="728662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10" name="TextBox110"/>
          <p:cNvSpPr txBox="1">
            <a:spLocks noChangeArrowheads="1"/>
          </p:cNvSpPr>
          <p:nvPr/>
        </p:nvSpPr>
        <p:spPr bwMode="auto">
          <a:xfrm>
            <a:off x="761047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11" name="TextBox111"/>
          <p:cNvSpPr txBox="1">
            <a:spLocks noChangeArrowheads="1"/>
          </p:cNvSpPr>
          <p:nvPr/>
        </p:nvSpPr>
        <p:spPr bwMode="auto">
          <a:xfrm>
            <a:off x="793432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12" name="TextBox112"/>
          <p:cNvSpPr txBox="1">
            <a:spLocks noChangeArrowheads="1"/>
          </p:cNvSpPr>
          <p:nvPr/>
        </p:nvSpPr>
        <p:spPr bwMode="auto">
          <a:xfrm>
            <a:off x="825817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13" name="TextBox113"/>
          <p:cNvSpPr txBox="1">
            <a:spLocks noChangeArrowheads="1"/>
          </p:cNvSpPr>
          <p:nvPr/>
        </p:nvSpPr>
        <p:spPr bwMode="auto">
          <a:xfrm>
            <a:off x="8582025" y="18764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14" name="TextBox114"/>
          <p:cNvSpPr txBox="1">
            <a:spLocks noChangeArrowheads="1"/>
          </p:cNvSpPr>
          <p:nvPr/>
        </p:nvSpPr>
        <p:spPr bwMode="auto">
          <a:xfrm>
            <a:off x="113347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15" name="TextBox115"/>
          <p:cNvSpPr txBox="1">
            <a:spLocks noChangeArrowheads="1"/>
          </p:cNvSpPr>
          <p:nvPr/>
        </p:nvSpPr>
        <p:spPr bwMode="auto">
          <a:xfrm>
            <a:off x="145732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16" name="TextBox116"/>
          <p:cNvSpPr txBox="1">
            <a:spLocks noChangeArrowheads="1"/>
          </p:cNvSpPr>
          <p:nvPr/>
        </p:nvSpPr>
        <p:spPr bwMode="auto">
          <a:xfrm>
            <a:off x="178117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17" name="TextBox117"/>
          <p:cNvSpPr txBox="1">
            <a:spLocks noChangeArrowheads="1"/>
          </p:cNvSpPr>
          <p:nvPr/>
        </p:nvSpPr>
        <p:spPr bwMode="auto">
          <a:xfrm>
            <a:off x="210502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18" name="TextBox118"/>
          <p:cNvSpPr txBox="1">
            <a:spLocks noChangeArrowheads="1"/>
          </p:cNvSpPr>
          <p:nvPr/>
        </p:nvSpPr>
        <p:spPr bwMode="auto">
          <a:xfrm>
            <a:off x="242887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19" name="TextBox119"/>
          <p:cNvSpPr txBox="1">
            <a:spLocks noChangeArrowheads="1"/>
          </p:cNvSpPr>
          <p:nvPr/>
        </p:nvSpPr>
        <p:spPr bwMode="auto">
          <a:xfrm>
            <a:off x="275272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20" name="TextBox120"/>
          <p:cNvSpPr txBox="1">
            <a:spLocks noChangeArrowheads="1"/>
          </p:cNvSpPr>
          <p:nvPr/>
        </p:nvSpPr>
        <p:spPr bwMode="auto">
          <a:xfrm>
            <a:off x="307657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21" name="TextBox121"/>
          <p:cNvSpPr txBox="1">
            <a:spLocks noChangeArrowheads="1"/>
          </p:cNvSpPr>
          <p:nvPr/>
        </p:nvSpPr>
        <p:spPr bwMode="auto">
          <a:xfrm>
            <a:off x="3400425" y="2200275"/>
            <a:ext cx="333375" cy="333375"/>
          </a:xfrm>
          <a:prstGeom prst="rect">
            <a:avLst/>
          </a:prstGeom>
          <a:solidFill>
            <a:srgbClr val="651E7C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22" name="TextBox122"/>
          <p:cNvSpPr txBox="1">
            <a:spLocks noChangeArrowheads="1"/>
          </p:cNvSpPr>
          <p:nvPr/>
        </p:nvSpPr>
        <p:spPr bwMode="auto">
          <a:xfrm>
            <a:off x="3724275" y="220027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23" name="TextBox123"/>
          <p:cNvSpPr txBox="1">
            <a:spLocks noChangeArrowheads="1"/>
          </p:cNvSpPr>
          <p:nvPr/>
        </p:nvSpPr>
        <p:spPr bwMode="auto">
          <a:xfrm>
            <a:off x="404812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24" name="TextBox124"/>
          <p:cNvSpPr txBox="1">
            <a:spLocks noChangeArrowheads="1"/>
          </p:cNvSpPr>
          <p:nvPr/>
        </p:nvSpPr>
        <p:spPr bwMode="auto">
          <a:xfrm>
            <a:off x="437197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25" name="TextBox125"/>
          <p:cNvSpPr txBox="1">
            <a:spLocks noChangeArrowheads="1"/>
          </p:cNvSpPr>
          <p:nvPr/>
        </p:nvSpPr>
        <p:spPr bwMode="auto">
          <a:xfrm>
            <a:off x="469582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26" name="TextBox126"/>
          <p:cNvSpPr txBox="1">
            <a:spLocks noChangeArrowheads="1"/>
          </p:cNvSpPr>
          <p:nvPr/>
        </p:nvSpPr>
        <p:spPr bwMode="auto">
          <a:xfrm>
            <a:off x="5019675" y="220027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27" name="TextBox127"/>
          <p:cNvSpPr txBox="1">
            <a:spLocks noChangeArrowheads="1"/>
          </p:cNvSpPr>
          <p:nvPr/>
        </p:nvSpPr>
        <p:spPr bwMode="auto">
          <a:xfrm>
            <a:off x="5343525" y="220027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28" name="TextBox128"/>
          <p:cNvSpPr txBox="1">
            <a:spLocks noChangeArrowheads="1"/>
          </p:cNvSpPr>
          <p:nvPr/>
        </p:nvSpPr>
        <p:spPr bwMode="auto">
          <a:xfrm>
            <a:off x="566737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29" name="TextBox129"/>
          <p:cNvSpPr txBox="1">
            <a:spLocks noChangeArrowheads="1"/>
          </p:cNvSpPr>
          <p:nvPr/>
        </p:nvSpPr>
        <p:spPr bwMode="auto">
          <a:xfrm>
            <a:off x="599122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30" name="TextBox130"/>
          <p:cNvSpPr txBox="1">
            <a:spLocks noChangeArrowheads="1"/>
          </p:cNvSpPr>
          <p:nvPr/>
        </p:nvSpPr>
        <p:spPr bwMode="auto">
          <a:xfrm>
            <a:off x="631507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31" name="TextBox131"/>
          <p:cNvSpPr txBox="1">
            <a:spLocks noChangeArrowheads="1"/>
          </p:cNvSpPr>
          <p:nvPr/>
        </p:nvSpPr>
        <p:spPr bwMode="auto">
          <a:xfrm>
            <a:off x="663892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32" name="TextBox132"/>
          <p:cNvSpPr txBox="1">
            <a:spLocks noChangeArrowheads="1"/>
          </p:cNvSpPr>
          <p:nvPr/>
        </p:nvSpPr>
        <p:spPr bwMode="auto">
          <a:xfrm>
            <a:off x="696277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33" name="TextBox133"/>
          <p:cNvSpPr txBox="1">
            <a:spLocks noChangeArrowheads="1"/>
          </p:cNvSpPr>
          <p:nvPr/>
        </p:nvSpPr>
        <p:spPr bwMode="auto">
          <a:xfrm>
            <a:off x="728662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34" name="TextBox134"/>
          <p:cNvSpPr txBox="1">
            <a:spLocks noChangeArrowheads="1"/>
          </p:cNvSpPr>
          <p:nvPr/>
        </p:nvSpPr>
        <p:spPr bwMode="auto">
          <a:xfrm>
            <a:off x="761047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35" name="TextBox135"/>
          <p:cNvSpPr txBox="1">
            <a:spLocks noChangeArrowheads="1"/>
          </p:cNvSpPr>
          <p:nvPr/>
        </p:nvSpPr>
        <p:spPr bwMode="auto">
          <a:xfrm>
            <a:off x="793432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36" name="TextBox136"/>
          <p:cNvSpPr txBox="1">
            <a:spLocks noChangeArrowheads="1"/>
          </p:cNvSpPr>
          <p:nvPr/>
        </p:nvSpPr>
        <p:spPr bwMode="auto">
          <a:xfrm>
            <a:off x="825817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37" name="TextBox137"/>
          <p:cNvSpPr txBox="1">
            <a:spLocks noChangeArrowheads="1"/>
          </p:cNvSpPr>
          <p:nvPr/>
        </p:nvSpPr>
        <p:spPr bwMode="auto">
          <a:xfrm>
            <a:off x="8582025" y="22002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38" name="TextBox138"/>
          <p:cNvSpPr txBox="1">
            <a:spLocks noChangeArrowheads="1"/>
          </p:cNvSpPr>
          <p:nvPr/>
        </p:nvSpPr>
        <p:spPr bwMode="auto">
          <a:xfrm>
            <a:off x="113347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39" name="TextBox139"/>
          <p:cNvSpPr txBox="1">
            <a:spLocks noChangeArrowheads="1"/>
          </p:cNvSpPr>
          <p:nvPr/>
        </p:nvSpPr>
        <p:spPr bwMode="auto">
          <a:xfrm>
            <a:off x="145732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40" name="TextBox140"/>
          <p:cNvSpPr txBox="1">
            <a:spLocks noChangeArrowheads="1"/>
          </p:cNvSpPr>
          <p:nvPr/>
        </p:nvSpPr>
        <p:spPr bwMode="auto">
          <a:xfrm>
            <a:off x="178117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41" name="TextBox141"/>
          <p:cNvSpPr txBox="1">
            <a:spLocks noChangeArrowheads="1"/>
          </p:cNvSpPr>
          <p:nvPr/>
        </p:nvSpPr>
        <p:spPr bwMode="auto">
          <a:xfrm>
            <a:off x="210502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42" name="TextBox142"/>
          <p:cNvSpPr txBox="1">
            <a:spLocks noChangeArrowheads="1"/>
          </p:cNvSpPr>
          <p:nvPr/>
        </p:nvSpPr>
        <p:spPr bwMode="auto">
          <a:xfrm>
            <a:off x="242887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43" name="TextBox143"/>
          <p:cNvSpPr txBox="1">
            <a:spLocks noChangeArrowheads="1"/>
          </p:cNvSpPr>
          <p:nvPr/>
        </p:nvSpPr>
        <p:spPr bwMode="auto">
          <a:xfrm>
            <a:off x="275272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44" name="TextBox144"/>
          <p:cNvSpPr txBox="1">
            <a:spLocks noChangeArrowheads="1"/>
          </p:cNvSpPr>
          <p:nvPr/>
        </p:nvSpPr>
        <p:spPr bwMode="auto">
          <a:xfrm>
            <a:off x="307657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45" name="TextBox145"/>
          <p:cNvSpPr txBox="1">
            <a:spLocks noChangeArrowheads="1"/>
          </p:cNvSpPr>
          <p:nvPr/>
        </p:nvSpPr>
        <p:spPr bwMode="auto">
          <a:xfrm>
            <a:off x="340042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46" name="TextBox146"/>
          <p:cNvSpPr txBox="1">
            <a:spLocks noChangeArrowheads="1"/>
          </p:cNvSpPr>
          <p:nvPr/>
        </p:nvSpPr>
        <p:spPr bwMode="auto">
          <a:xfrm>
            <a:off x="3724275" y="252412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47" name="TextBox147"/>
          <p:cNvSpPr txBox="1">
            <a:spLocks noChangeArrowheads="1"/>
          </p:cNvSpPr>
          <p:nvPr/>
        </p:nvSpPr>
        <p:spPr bwMode="auto">
          <a:xfrm>
            <a:off x="4048125" y="252412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48" name="TextBox148"/>
          <p:cNvSpPr txBox="1">
            <a:spLocks noChangeArrowheads="1"/>
          </p:cNvSpPr>
          <p:nvPr/>
        </p:nvSpPr>
        <p:spPr bwMode="auto">
          <a:xfrm>
            <a:off x="4371975" y="252412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49" name="TextBox149"/>
          <p:cNvSpPr txBox="1">
            <a:spLocks noChangeArrowheads="1"/>
          </p:cNvSpPr>
          <p:nvPr/>
        </p:nvSpPr>
        <p:spPr bwMode="auto">
          <a:xfrm>
            <a:off x="4695825" y="252412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50" name="TextBox150"/>
          <p:cNvSpPr txBox="1">
            <a:spLocks noChangeArrowheads="1"/>
          </p:cNvSpPr>
          <p:nvPr/>
        </p:nvSpPr>
        <p:spPr bwMode="auto">
          <a:xfrm>
            <a:off x="501967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51" name="TextBox151"/>
          <p:cNvSpPr txBox="1">
            <a:spLocks noChangeArrowheads="1"/>
          </p:cNvSpPr>
          <p:nvPr/>
        </p:nvSpPr>
        <p:spPr bwMode="auto">
          <a:xfrm>
            <a:off x="534352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52" name="TextBox152"/>
          <p:cNvSpPr txBox="1">
            <a:spLocks noChangeArrowheads="1"/>
          </p:cNvSpPr>
          <p:nvPr/>
        </p:nvSpPr>
        <p:spPr bwMode="auto">
          <a:xfrm>
            <a:off x="566737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53" name="TextBox153"/>
          <p:cNvSpPr txBox="1">
            <a:spLocks noChangeArrowheads="1"/>
          </p:cNvSpPr>
          <p:nvPr/>
        </p:nvSpPr>
        <p:spPr bwMode="auto">
          <a:xfrm>
            <a:off x="599122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54" name="TextBox154"/>
          <p:cNvSpPr txBox="1">
            <a:spLocks noChangeArrowheads="1"/>
          </p:cNvSpPr>
          <p:nvPr/>
        </p:nvSpPr>
        <p:spPr bwMode="auto">
          <a:xfrm>
            <a:off x="631507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55" name="TextBox155"/>
          <p:cNvSpPr txBox="1">
            <a:spLocks noChangeArrowheads="1"/>
          </p:cNvSpPr>
          <p:nvPr/>
        </p:nvSpPr>
        <p:spPr bwMode="auto">
          <a:xfrm>
            <a:off x="663892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56" name="TextBox156"/>
          <p:cNvSpPr txBox="1">
            <a:spLocks noChangeArrowheads="1"/>
          </p:cNvSpPr>
          <p:nvPr/>
        </p:nvSpPr>
        <p:spPr bwMode="auto">
          <a:xfrm>
            <a:off x="696277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57" name="TextBox157"/>
          <p:cNvSpPr txBox="1">
            <a:spLocks noChangeArrowheads="1"/>
          </p:cNvSpPr>
          <p:nvPr/>
        </p:nvSpPr>
        <p:spPr bwMode="auto">
          <a:xfrm>
            <a:off x="728662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58" name="TextBox158"/>
          <p:cNvSpPr txBox="1">
            <a:spLocks noChangeArrowheads="1"/>
          </p:cNvSpPr>
          <p:nvPr/>
        </p:nvSpPr>
        <p:spPr bwMode="auto">
          <a:xfrm>
            <a:off x="761047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59" name="TextBox159"/>
          <p:cNvSpPr txBox="1">
            <a:spLocks noChangeArrowheads="1"/>
          </p:cNvSpPr>
          <p:nvPr/>
        </p:nvSpPr>
        <p:spPr bwMode="auto">
          <a:xfrm>
            <a:off x="793432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60" name="TextBox160"/>
          <p:cNvSpPr txBox="1">
            <a:spLocks noChangeArrowheads="1"/>
          </p:cNvSpPr>
          <p:nvPr/>
        </p:nvSpPr>
        <p:spPr bwMode="auto">
          <a:xfrm>
            <a:off x="825817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61" name="TextBox161"/>
          <p:cNvSpPr txBox="1">
            <a:spLocks noChangeArrowheads="1"/>
          </p:cNvSpPr>
          <p:nvPr/>
        </p:nvSpPr>
        <p:spPr bwMode="auto">
          <a:xfrm>
            <a:off x="8582025" y="25241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62" name="TextBox162"/>
          <p:cNvSpPr txBox="1">
            <a:spLocks noChangeArrowheads="1"/>
          </p:cNvSpPr>
          <p:nvPr/>
        </p:nvSpPr>
        <p:spPr bwMode="auto">
          <a:xfrm>
            <a:off x="113347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63" name="TextBox163"/>
          <p:cNvSpPr txBox="1">
            <a:spLocks noChangeArrowheads="1"/>
          </p:cNvSpPr>
          <p:nvPr/>
        </p:nvSpPr>
        <p:spPr bwMode="auto">
          <a:xfrm>
            <a:off x="145732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64" name="TextBox164"/>
          <p:cNvSpPr txBox="1">
            <a:spLocks noChangeArrowheads="1"/>
          </p:cNvSpPr>
          <p:nvPr/>
        </p:nvSpPr>
        <p:spPr bwMode="auto">
          <a:xfrm>
            <a:off x="178117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65" name="TextBox165"/>
          <p:cNvSpPr txBox="1">
            <a:spLocks noChangeArrowheads="1"/>
          </p:cNvSpPr>
          <p:nvPr/>
        </p:nvSpPr>
        <p:spPr bwMode="auto">
          <a:xfrm>
            <a:off x="210502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66" name="TextBox166"/>
          <p:cNvSpPr txBox="1">
            <a:spLocks noChangeArrowheads="1"/>
          </p:cNvSpPr>
          <p:nvPr/>
        </p:nvSpPr>
        <p:spPr bwMode="auto">
          <a:xfrm>
            <a:off x="242887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67" name="TextBox167"/>
          <p:cNvSpPr txBox="1">
            <a:spLocks noChangeArrowheads="1"/>
          </p:cNvSpPr>
          <p:nvPr/>
        </p:nvSpPr>
        <p:spPr bwMode="auto">
          <a:xfrm>
            <a:off x="275272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68" name="TextBox168"/>
          <p:cNvSpPr txBox="1">
            <a:spLocks noChangeArrowheads="1"/>
          </p:cNvSpPr>
          <p:nvPr/>
        </p:nvSpPr>
        <p:spPr bwMode="auto">
          <a:xfrm>
            <a:off x="307657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69" name="TextBox169"/>
          <p:cNvSpPr txBox="1">
            <a:spLocks noChangeArrowheads="1"/>
          </p:cNvSpPr>
          <p:nvPr/>
        </p:nvSpPr>
        <p:spPr bwMode="auto">
          <a:xfrm>
            <a:off x="3400425" y="284797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70" name="TextBox170"/>
          <p:cNvSpPr txBox="1">
            <a:spLocks noChangeArrowheads="1"/>
          </p:cNvSpPr>
          <p:nvPr/>
        </p:nvSpPr>
        <p:spPr bwMode="auto">
          <a:xfrm>
            <a:off x="3724275" y="2847975"/>
            <a:ext cx="333375" cy="333375"/>
          </a:xfrm>
          <a:prstGeom prst="rect">
            <a:avLst/>
          </a:prstGeom>
          <a:solidFill>
            <a:srgbClr val="651E7C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71" name="TextBox171"/>
          <p:cNvSpPr txBox="1">
            <a:spLocks noChangeArrowheads="1"/>
          </p:cNvSpPr>
          <p:nvPr/>
        </p:nvSpPr>
        <p:spPr bwMode="auto">
          <a:xfrm>
            <a:off x="4048125" y="284797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72" name="TextBox172"/>
          <p:cNvSpPr txBox="1">
            <a:spLocks noChangeArrowheads="1"/>
          </p:cNvSpPr>
          <p:nvPr/>
        </p:nvSpPr>
        <p:spPr bwMode="auto">
          <a:xfrm>
            <a:off x="437197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73" name="TextBox173"/>
          <p:cNvSpPr txBox="1">
            <a:spLocks noChangeArrowheads="1"/>
          </p:cNvSpPr>
          <p:nvPr/>
        </p:nvSpPr>
        <p:spPr bwMode="auto">
          <a:xfrm>
            <a:off x="4695825" y="284797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74" name="TextBox174"/>
          <p:cNvSpPr txBox="1">
            <a:spLocks noChangeArrowheads="1"/>
          </p:cNvSpPr>
          <p:nvPr/>
        </p:nvSpPr>
        <p:spPr bwMode="auto">
          <a:xfrm>
            <a:off x="5019675" y="284797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75" name="TextBox175"/>
          <p:cNvSpPr txBox="1">
            <a:spLocks noChangeArrowheads="1"/>
          </p:cNvSpPr>
          <p:nvPr/>
        </p:nvSpPr>
        <p:spPr bwMode="auto">
          <a:xfrm>
            <a:off x="534352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76" name="TextBox176"/>
          <p:cNvSpPr txBox="1">
            <a:spLocks noChangeArrowheads="1"/>
          </p:cNvSpPr>
          <p:nvPr/>
        </p:nvSpPr>
        <p:spPr bwMode="auto">
          <a:xfrm>
            <a:off x="566737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77" name="TextBox177"/>
          <p:cNvSpPr txBox="1">
            <a:spLocks noChangeArrowheads="1"/>
          </p:cNvSpPr>
          <p:nvPr/>
        </p:nvSpPr>
        <p:spPr bwMode="auto">
          <a:xfrm>
            <a:off x="599122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78" name="TextBox178"/>
          <p:cNvSpPr txBox="1">
            <a:spLocks noChangeArrowheads="1"/>
          </p:cNvSpPr>
          <p:nvPr/>
        </p:nvSpPr>
        <p:spPr bwMode="auto">
          <a:xfrm>
            <a:off x="6315075" y="284797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79" name="TextBox179"/>
          <p:cNvSpPr txBox="1">
            <a:spLocks noChangeArrowheads="1"/>
          </p:cNvSpPr>
          <p:nvPr/>
        </p:nvSpPr>
        <p:spPr bwMode="auto">
          <a:xfrm>
            <a:off x="663892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80" name="TextBox180"/>
          <p:cNvSpPr txBox="1">
            <a:spLocks noChangeArrowheads="1"/>
          </p:cNvSpPr>
          <p:nvPr/>
        </p:nvSpPr>
        <p:spPr bwMode="auto">
          <a:xfrm>
            <a:off x="696277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81" name="TextBox181"/>
          <p:cNvSpPr txBox="1">
            <a:spLocks noChangeArrowheads="1"/>
          </p:cNvSpPr>
          <p:nvPr/>
        </p:nvSpPr>
        <p:spPr bwMode="auto">
          <a:xfrm>
            <a:off x="728662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82" name="TextBox182"/>
          <p:cNvSpPr txBox="1">
            <a:spLocks noChangeArrowheads="1"/>
          </p:cNvSpPr>
          <p:nvPr/>
        </p:nvSpPr>
        <p:spPr bwMode="auto">
          <a:xfrm>
            <a:off x="761047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83" name="TextBox183"/>
          <p:cNvSpPr txBox="1">
            <a:spLocks noChangeArrowheads="1"/>
          </p:cNvSpPr>
          <p:nvPr/>
        </p:nvSpPr>
        <p:spPr bwMode="auto">
          <a:xfrm>
            <a:off x="793432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84" name="TextBox184"/>
          <p:cNvSpPr txBox="1">
            <a:spLocks noChangeArrowheads="1"/>
          </p:cNvSpPr>
          <p:nvPr/>
        </p:nvSpPr>
        <p:spPr bwMode="auto">
          <a:xfrm>
            <a:off x="825817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85" name="TextBox185"/>
          <p:cNvSpPr txBox="1">
            <a:spLocks noChangeArrowheads="1"/>
          </p:cNvSpPr>
          <p:nvPr/>
        </p:nvSpPr>
        <p:spPr bwMode="auto">
          <a:xfrm>
            <a:off x="8582025" y="284797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86" name="TextBox186"/>
          <p:cNvSpPr txBox="1">
            <a:spLocks noChangeArrowheads="1"/>
          </p:cNvSpPr>
          <p:nvPr/>
        </p:nvSpPr>
        <p:spPr bwMode="auto">
          <a:xfrm>
            <a:off x="113347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87" name="TextBox187"/>
          <p:cNvSpPr txBox="1">
            <a:spLocks noChangeArrowheads="1"/>
          </p:cNvSpPr>
          <p:nvPr/>
        </p:nvSpPr>
        <p:spPr bwMode="auto">
          <a:xfrm>
            <a:off x="145732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88" name="TextBox188"/>
          <p:cNvSpPr txBox="1">
            <a:spLocks noChangeArrowheads="1"/>
          </p:cNvSpPr>
          <p:nvPr/>
        </p:nvSpPr>
        <p:spPr bwMode="auto">
          <a:xfrm>
            <a:off x="178117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89" name="TextBox189"/>
          <p:cNvSpPr txBox="1">
            <a:spLocks noChangeArrowheads="1"/>
          </p:cNvSpPr>
          <p:nvPr/>
        </p:nvSpPr>
        <p:spPr bwMode="auto">
          <a:xfrm>
            <a:off x="210502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90" name="TextBox190"/>
          <p:cNvSpPr txBox="1">
            <a:spLocks noChangeArrowheads="1"/>
          </p:cNvSpPr>
          <p:nvPr/>
        </p:nvSpPr>
        <p:spPr bwMode="auto">
          <a:xfrm>
            <a:off x="242887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91" name="TextBox191"/>
          <p:cNvSpPr txBox="1">
            <a:spLocks noChangeArrowheads="1"/>
          </p:cNvSpPr>
          <p:nvPr/>
        </p:nvSpPr>
        <p:spPr bwMode="auto">
          <a:xfrm>
            <a:off x="275272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92" name="TextBox192"/>
          <p:cNvSpPr txBox="1">
            <a:spLocks noChangeArrowheads="1"/>
          </p:cNvSpPr>
          <p:nvPr/>
        </p:nvSpPr>
        <p:spPr bwMode="auto">
          <a:xfrm>
            <a:off x="307657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93" name="TextBox193"/>
          <p:cNvSpPr txBox="1">
            <a:spLocks noChangeArrowheads="1"/>
          </p:cNvSpPr>
          <p:nvPr/>
        </p:nvSpPr>
        <p:spPr bwMode="auto">
          <a:xfrm>
            <a:off x="340042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94" name="TextBox194"/>
          <p:cNvSpPr txBox="1">
            <a:spLocks noChangeArrowheads="1"/>
          </p:cNvSpPr>
          <p:nvPr/>
        </p:nvSpPr>
        <p:spPr bwMode="auto">
          <a:xfrm>
            <a:off x="372427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95" name="TextBox195"/>
          <p:cNvSpPr txBox="1">
            <a:spLocks noChangeArrowheads="1"/>
          </p:cNvSpPr>
          <p:nvPr/>
        </p:nvSpPr>
        <p:spPr bwMode="auto">
          <a:xfrm>
            <a:off x="404812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96" name="TextBox196"/>
          <p:cNvSpPr txBox="1">
            <a:spLocks noChangeArrowheads="1"/>
          </p:cNvSpPr>
          <p:nvPr/>
        </p:nvSpPr>
        <p:spPr bwMode="auto">
          <a:xfrm>
            <a:off x="4371975" y="3171825"/>
            <a:ext cx="333375" cy="333375"/>
          </a:xfrm>
          <a:prstGeom prst="rect">
            <a:avLst/>
          </a:prstGeom>
          <a:solidFill>
            <a:srgbClr val="651E7C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97" name="TextBox197"/>
          <p:cNvSpPr txBox="1">
            <a:spLocks noChangeArrowheads="1"/>
          </p:cNvSpPr>
          <p:nvPr/>
        </p:nvSpPr>
        <p:spPr bwMode="auto">
          <a:xfrm>
            <a:off x="469582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98" name="TextBox198"/>
          <p:cNvSpPr txBox="1">
            <a:spLocks noChangeArrowheads="1"/>
          </p:cNvSpPr>
          <p:nvPr/>
        </p:nvSpPr>
        <p:spPr bwMode="auto">
          <a:xfrm>
            <a:off x="501967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199" name="TextBox199"/>
          <p:cNvSpPr txBox="1">
            <a:spLocks noChangeArrowheads="1"/>
          </p:cNvSpPr>
          <p:nvPr/>
        </p:nvSpPr>
        <p:spPr bwMode="auto">
          <a:xfrm>
            <a:off x="534352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200" name="TextBox200"/>
          <p:cNvSpPr txBox="1">
            <a:spLocks noChangeArrowheads="1"/>
          </p:cNvSpPr>
          <p:nvPr/>
        </p:nvSpPr>
        <p:spPr bwMode="auto">
          <a:xfrm>
            <a:off x="566737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201" name="TextBox201"/>
          <p:cNvSpPr txBox="1">
            <a:spLocks noChangeArrowheads="1"/>
          </p:cNvSpPr>
          <p:nvPr/>
        </p:nvSpPr>
        <p:spPr bwMode="auto">
          <a:xfrm>
            <a:off x="599122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202" name="TextBox202"/>
          <p:cNvSpPr txBox="1">
            <a:spLocks noChangeArrowheads="1"/>
          </p:cNvSpPr>
          <p:nvPr/>
        </p:nvSpPr>
        <p:spPr bwMode="auto">
          <a:xfrm>
            <a:off x="6315075" y="3171825"/>
            <a:ext cx="333375" cy="333375"/>
          </a:xfrm>
          <a:prstGeom prst="rect">
            <a:avLst/>
          </a:prstGeom>
          <a:solidFill>
            <a:srgbClr val="CC8CE2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203" name="TextBox203"/>
          <p:cNvSpPr txBox="1">
            <a:spLocks noChangeArrowheads="1"/>
          </p:cNvSpPr>
          <p:nvPr/>
        </p:nvSpPr>
        <p:spPr bwMode="auto">
          <a:xfrm>
            <a:off x="663892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204" name="TextBox204"/>
          <p:cNvSpPr txBox="1">
            <a:spLocks noChangeArrowheads="1"/>
          </p:cNvSpPr>
          <p:nvPr/>
        </p:nvSpPr>
        <p:spPr bwMode="auto">
          <a:xfrm>
            <a:off x="696277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205" name="TextBox205"/>
          <p:cNvSpPr txBox="1">
            <a:spLocks noChangeArrowheads="1"/>
          </p:cNvSpPr>
          <p:nvPr/>
        </p:nvSpPr>
        <p:spPr bwMode="auto">
          <a:xfrm>
            <a:off x="728662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206" name="TextBox206"/>
          <p:cNvSpPr txBox="1">
            <a:spLocks noChangeArrowheads="1"/>
          </p:cNvSpPr>
          <p:nvPr/>
        </p:nvSpPr>
        <p:spPr bwMode="auto">
          <a:xfrm>
            <a:off x="761047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207" name="TextBox207"/>
          <p:cNvSpPr txBox="1">
            <a:spLocks noChangeArrowheads="1"/>
          </p:cNvSpPr>
          <p:nvPr/>
        </p:nvSpPr>
        <p:spPr bwMode="auto">
          <a:xfrm>
            <a:off x="793432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208" name="TextBox208"/>
          <p:cNvSpPr txBox="1">
            <a:spLocks noChangeArrowheads="1"/>
          </p:cNvSpPr>
          <p:nvPr/>
        </p:nvSpPr>
        <p:spPr bwMode="auto">
          <a:xfrm>
            <a:off x="825817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209" name="TextBox209"/>
          <p:cNvSpPr txBox="1">
            <a:spLocks noChangeArrowheads="1"/>
          </p:cNvSpPr>
          <p:nvPr/>
        </p:nvSpPr>
        <p:spPr bwMode="auto">
          <a:xfrm>
            <a:off x="8582025" y="3171825"/>
            <a:ext cx="333375" cy="333375"/>
          </a:xfrm>
          <a:prstGeom prst="rect">
            <a:avLst/>
          </a:prstGeom>
          <a:solidFill>
            <a:srgbClr val="EFDDF7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/>
          </a:p>
        </p:txBody>
      </p:sp>
      <p:sp>
        <p:nvSpPr>
          <p:cNvPr id="210" name="TextBox210"/>
          <p:cNvSpPr/>
          <p:nvPr/>
        </p:nvSpPr>
        <p:spPr>
          <a:xfrm>
            <a:off x="333375" y="3898792"/>
            <a:ext cx="2519995" cy="2339995"/>
          </a:xfrm>
          <a:prstGeom prst="rect">
            <a:avLst/>
          </a:prstGeom>
          <a:noFill/>
          <a:ln w="9525">
            <a:noFill/>
          </a:ln>
        </p:spPr>
      </p:sp>
      <p:pic>
        <p:nvPicPr>
          <p:cNvPr id="211" name="Picture21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33375" y="3898792"/>
            <a:ext cx="2519995" cy="2339995"/>
          </a:xfrm>
          <a:prstGeom prst="rect">
            <a:avLst/>
          </a:prstGeom>
        </p:spPr>
      </p:pic>
      <p:sp>
        <p:nvSpPr>
          <p:cNvPr id="213" name="TextBox213"/>
          <p:cNvSpPr/>
          <p:nvPr/>
        </p:nvSpPr>
        <p:spPr>
          <a:xfrm>
            <a:off x="3002394" y="3898792"/>
            <a:ext cx="2519995" cy="2339995"/>
          </a:xfrm>
          <a:prstGeom prst="rect">
            <a:avLst/>
          </a:prstGeom>
          <a:noFill/>
          <a:ln w="9525">
            <a:noFill/>
          </a:ln>
        </p:spPr>
      </p:sp>
      <p:pic>
        <p:nvPicPr>
          <p:cNvPr id="214" name="Picture214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02394" y="3898792"/>
            <a:ext cx="2519995" cy="2339995"/>
          </a:xfrm>
          <a:prstGeom prst="rect">
            <a:avLst/>
          </a:prstGeom>
        </p:spPr>
      </p:pic>
      <p:sp>
        <p:nvSpPr>
          <p:cNvPr id="216" name="TextBox216"/>
          <p:cNvSpPr txBox="1">
            <a:spLocks noChangeArrowheads="1"/>
          </p:cNvSpPr>
          <p:nvPr/>
        </p:nvSpPr>
        <p:spPr>
          <a:xfrm>
            <a:off x="5914788" y="3682793"/>
            <a:ext cx="2519995" cy="25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</a:rPr>
              <a:t>Most Active Hours</a:t>
            </a:r>
          </a:p>
        </p:txBody>
      </p:sp>
      <p:sp>
        <p:nvSpPr>
          <p:cNvPr id="217" name="TextBox217"/>
          <p:cNvSpPr txBox="1">
            <a:spLocks noChangeArrowheads="1"/>
          </p:cNvSpPr>
          <p:nvPr/>
        </p:nvSpPr>
        <p:spPr>
          <a:xfrm>
            <a:off x="5677189" y="5302789"/>
            <a:ext cx="1018798" cy="64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r>
              <a:rPr lang="tr-TR" sz="2400" b="1">
                <a:solidFill>
                  <a:srgbClr val="333333"/>
                </a:solidFill>
                <a:latin typeface="Calibri"/>
              </a:rPr>
              <a:t>08:00
</a:t>
            </a:r>
            <a:r>
              <a:rPr lang="tr-TR" sz="1200">
                <a:solidFill>
                  <a:srgbClr val="666666"/>
                </a:solidFill>
                <a:latin typeface="Arial"/>
              </a:rPr>
              <a:t>6 Posts</a:t>
            </a:r>
          </a:p>
        </p:txBody>
      </p:sp>
      <p:pic>
        <p:nvPicPr>
          <p:cNvPr id="218" name="Picture218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651989" y="4183192"/>
            <a:ext cx="1043998" cy="1043998"/>
          </a:xfrm>
          <a:prstGeom prst="rect">
            <a:avLst/>
          </a:prstGeom>
        </p:spPr>
      </p:pic>
      <p:sp>
        <p:nvSpPr>
          <p:cNvPr id="220" name="TextBox220"/>
          <p:cNvSpPr txBox="1">
            <a:spLocks noChangeArrowheads="1"/>
          </p:cNvSpPr>
          <p:nvPr/>
        </p:nvSpPr>
        <p:spPr>
          <a:xfrm>
            <a:off x="6757186" y="5302789"/>
            <a:ext cx="1018798" cy="64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r>
              <a:rPr lang="tr-TR" sz="2400" b="1">
                <a:solidFill>
                  <a:srgbClr val="333333"/>
                </a:solidFill>
                <a:latin typeface="Calibri"/>
              </a:rPr>
              <a:t>09:00
</a:t>
            </a:r>
            <a:r>
              <a:rPr lang="tr-TR" sz="1200">
                <a:solidFill>
                  <a:srgbClr val="666666"/>
                </a:solidFill>
                <a:latin typeface="Arial"/>
              </a:rPr>
              <a:t>5 Posts</a:t>
            </a:r>
          </a:p>
        </p:txBody>
      </p:sp>
      <p:pic>
        <p:nvPicPr>
          <p:cNvPr id="221" name="Picture221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731987" y="4183192"/>
            <a:ext cx="1043998" cy="1043998"/>
          </a:xfrm>
          <a:prstGeom prst="rect">
            <a:avLst/>
          </a:prstGeom>
        </p:spPr>
      </p:pic>
      <p:sp>
        <p:nvSpPr>
          <p:cNvPr id="223" name="TextBox223"/>
          <p:cNvSpPr txBox="1">
            <a:spLocks noChangeArrowheads="1"/>
          </p:cNvSpPr>
          <p:nvPr/>
        </p:nvSpPr>
        <p:spPr>
          <a:xfrm>
            <a:off x="7837184" y="5302789"/>
            <a:ext cx="1018798" cy="64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r>
              <a:rPr lang="tr-TR" sz="2400" b="1">
                <a:solidFill>
                  <a:srgbClr val="333333"/>
                </a:solidFill>
                <a:latin typeface="Calibri"/>
              </a:rPr>
              <a:t>10:00
</a:t>
            </a:r>
            <a:r>
              <a:rPr lang="tr-TR" sz="1200">
                <a:solidFill>
                  <a:srgbClr val="666666"/>
                </a:solidFill>
                <a:latin typeface="Arial"/>
              </a:rPr>
              <a:t>5 Posts</a:t>
            </a:r>
          </a:p>
        </p:txBody>
      </p:sp>
      <p:pic>
        <p:nvPicPr>
          <p:cNvPr id="224" name="Picture224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811984" y="4183192"/>
            <a:ext cx="1043998" cy="1043998"/>
          </a:xfrm>
          <a:prstGeom prst="rect">
            <a:avLst/>
          </a:prstGeom>
        </p:spPr>
      </p:pic>
      <p:sp>
        <p:nvSpPr>
          <p:cNvPr id="226" name="TextBox226"/>
          <p:cNvSpPr txBox="1">
            <a:spLocks noChangeArrowheads="1"/>
          </p:cNvSpPr>
          <p:nvPr/>
        </p:nvSpPr>
        <p:spPr>
          <a:xfrm>
            <a:off x="331199" y="3682793"/>
            <a:ext cx="2519995" cy="25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</a:rPr>
              <a:t>Posts by Days</a:t>
            </a:r>
          </a:p>
        </p:txBody>
      </p:sp>
      <p:sp>
        <p:nvSpPr>
          <p:cNvPr id="227" name="TextBox227"/>
          <p:cNvSpPr txBox="1">
            <a:spLocks noChangeArrowheads="1"/>
          </p:cNvSpPr>
          <p:nvPr/>
        </p:nvSpPr>
        <p:spPr>
          <a:xfrm>
            <a:off x="3002394" y="3682793"/>
            <a:ext cx="2519995" cy="25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</a:rPr>
              <a:t>Posts by Hours</a:t>
            </a:r>
          </a:p>
        </p:txBody>
      </p:sp>
      <p:sp>
        <p:nvSpPr>
          <p:cNvPr id="228" name="TextBox228"/>
          <p:cNvSpPr>
            <a:spLocks noChangeArrowheads="1"/>
          </p:cNvSpPr>
          <p:nvPr/>
        </p:nvSpPr>
        <p:spPr bwMode="auto">
          <a:xfrm>
            <a:off x="333375" y="6286500"/>
            <a:ext cx="8477250" cy="5715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</p:sp>
      <p:pic>
        <p:nvPicPr>
          <p:cNvPr id="229" name="Picture229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33375" y="6286500"/>
            <a:ext cx="1047750" cy="476250"/>
          </a:xfrm>
          <a:prstGeom prst="rect">
            <a:avLst/>
          </a:prstGeom>
        </p:spPr>
      </p:pic>
      <p:sp>
        <p:nvSpPr>
          <p:cNvPr id="231" name="TextBox231"/>
          <p:cNvSpPr txBox="1">
            <a:spLocks noChangeArrowheads="1"/>
          </p:cNvSpPr>
          <p:nvPr/>
        </p:nvSpPr>
        <p:spPr>
          <a:xfrm>
            <a:off x="1619250" y="6286500"/>
            <a:ext cx="6762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r>
              <a:rPr lang="tr-TR" sz="1000">
                <a:solidFill>
                  <a:srgbClr val="999999"/>
                </a:solidFill>
              </a:rPr>
              <a:t>The day and time of the posts were calculated from the time of each post from the pages in the sector. Most active day and hour was used as a maximum point, and divided to 7. Each day and hour is then assigned by the post count, and colored accordingly. All days and times are at UTC+0.</a:t>
            </a:r>
          </a:p>
        </p:txBody>
      </p:sp>
      <p:sp>
        <p:nvSpPr>
          <p:cNvPr id="232" name="TextBox232"/>
          <p:cNvSpPr txBox="1">
            <a:spLocks noChangeArrowheads="1"/>
          </p:cNvSpPr>
          <p:nvPr/>
        </p:nvSpPr>
        <p:spPr>
          <a:xfrm>
            <a:off x="8143875" y="6286500"/>
            <a:ext cx="8572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/>
            <a:r>
              <a:rPr lang="tr-TR" sz="4800" b="1">
                <a:solidFill>
                  <a:srgbClr val="999999"/>
                </a:solidFill>
              </a:rPr>
              <a:t>10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2"/>
          <p:cNvSpPr>
            <a:spLocks noChangeArrowheads="1"/>
          </p:cNvSpPr>
          <p:nvPr/>
        </p:nvSpPr>
        <p:spPr bwMode="auto">
          <a:xfrm>
            <a:off x="571500" y="523875"/>
            <a:ext cx="8048625" cy="5810250"/>
          </a:xfrm>
          <a:prstGeom prst="rect">
            <a:avLst/>
          </a:prstGeom>
          <a:solidFill>
            <a:srgbClr val="00BFDF"/>
          </a:solidFill>
          <a:ln w="9525">
            <a:noFill/>
          </a:ln>
        </p:spPr>
      </p:sp>
      <p:pic>
        <p:nvPicPr>
          <p:cNvPr id="3" name="Picture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05125" y="2762250"/>
            <a:ext cx="3381375" cy="1371600"/>
          </a:xfrm>
          <a:prstGeom prst="rect">
            <a:avLst/>
          </a:prstGeom>
        </p:spPr>
      </p:pic>
      <p:sp>
        <p:nvSpPr>
          <p:cNvPr id="5" name="TextBox5"/>
          <p:cNvSpPr txBox="1">
            <a:spLocks noChangeArrowheads="1"/>
          </p:cNvSpPr>
          <p:nvPr/>
        </p:nvSpPr>
        <p:spPr>
          <a:xfrm>
            <a:off x="2428875" y="4419600"/>
            <a:ext cx="4333875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r>
              <a:rPr lang="tr-TR" sz="1000">
                <a:solidFill>
                  <a:srgbClr val="FFFFFF"/>
                </a:solidFill>
              </a:rPr>
              <a:t> TICK TOCK BOOM DIGITAL PR &amp; MARKETING © 2014 
 contact@boomsocial.com
(90)212 293 8000 </a:t>
            </a:r>
          </a:p>
        </p:txBody>
      </p:sp>
      <p:sp>
        <p:nvSpPr>
          <p:cNvPr id="6" name="TextBox6"/>
          <p:cNvSpPr txBox="1">
            <a:spLocks noChangeArrowheads="1"/>
          </p:cNvSpPr>
          <p:nvPr/>
        </p:nvSpPr>
        <p:spPr>
          <a:xfrm>
            <a:off x="666750" y="5715000"/>
            <a:ext cx="35242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>
              <a:tabLst>
                <a:tab pos="952500" algn="l"/>
              </a:tabLst>
            </a:pPr>
            <a:r>
              <a:rPr lang="tr-TR" sz="1000">
                <a:solidFill>
                  <a:srgbClr val="FFFFFF"/>
                </a:solidFill>
              </a:rPr>
              <a:t>BoomSocial	http://www.boomsocial.com</a:t>
            </a:r>
            <a:endParaRPr lang="tr-TR" altLang="en-US" dirty="0"/>
          </a:p>
          <a:p>
            <a:pPr>
              <a:tabLst>
                <a:tab pos="952500" algn="l"/>
              </a:tabLst>
            </a:pPr>
            <a:r>
              <a:rPr lang="tr-TR" sz="1000">
                <a:solidFill>
                  <a:srgbClr val="FFFFFF"/>
                </a:solidFill>
              </a:rPr>
              <a:t>BoomSonar	http://www.boomsonar.com</a:t>
            </a:r>
            <a:endParaRPr lang="tr-TR" altLang="en-US" dirty="0"/>
          </a:p>
          <a:p>
            <a:pPr>
              <a:tabLst>
                <a:tab pos="952500" algn="l"/>
              </a:tabLst>
            </a:pPr>
            <a:r>
              <a:rPr lang="tr-TR" sz="1000">
                <a:solidFill>
                  <a:srgbClr val="FFFFFF"/>
                </a:solidFill>
              </a:rPr>
              <a:t>Trendweek	http://www.trendweek.com</a:t>
            </a:r>
          </a:p>
        </p:txBody>
      </p:sp>
      <p:sp>
        <p:nvSpPr>
          <p:cNvPr id="7" name="TextBox7"/>
          <p:cNvSpPr txBox="1">
            <a:spLocks noChangeArrowheads="1"/>
          </p:cNvSpPr>
          <p:nvPr/>
        </p:nvSpPr>
        <p:spPr>
          <a:xfrm>
            <a:off x="4238625" y="5715000"/>
            <a:ext cx="44767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>
              <a:tabLst>
                <a:tab pos="952500" algn="l"/>
              </a:tabLst>
            </a:pPr>
            <a:r>
              <a:rPr lang="tr-TR" sz="1000">
                <a:solidFill>
                  <a:srgbClr val="FFFFFF"/>
                </a:solidFill>
              </a:rPr>
              <a:t>Twitter	http://twitter.com/ttboom</a:t>
            </a:r>
            <a:endParaRPr lang="tr-TR" altLang="en-US" dirty="0"/>
          </a:p>
          <a:p>
            <a:pPr>
              <a:tabLst>
                <a:tab pos="952500" algn="l"/>
              </a:tabLst>
            </a:pPr>
            <a:r>
              <a:rPr lang="tr-TR" sz="1000">
                <a:solidFill>
                  <a:srgbClr val="FFFFFF"/>
                </a:solidFill>
              </a:rPr>
              <a:t>Facebook	http://www.facebook.com/TickTockBoomFans</a:t>
            </a:r>
            <a:endParaRPr lang="tr-TR" altLang="en-US" dirty="0"/>
          </a:p>
          <a:p>
            <a:pPr>
              <a:tabLst>
                <a:tab pos="952500" algn="l"/>
              </a:tabLst>
            </a:pPr>
            <a:r>
              <a:rPr lang="tr-TR" sz="1000">
                <a:solidFill>
                  <a:srgbClr val="FFFFFF"/>
                </a:solidFill>
              </a:rPr>
              <a:t>Linkedin	http://www.linkedin.com/company/ticktockboom</a:t>
            </a:r>
            <a:endParaRPr lang="tr-T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3982" cy="3365993"/>
          </a:xfrm>
          <a:prstGeom prst="rect">
            <a:avLst/>
          </a:prstGeom>
        </p:spPr>
      </p:pic>
      <p:sp>
        <p:nvSpPr>
          <p:cNvPr id="4" name="TextBox4"/>
          <p:cNvSpPr>
            <a:spLocks noChangeArrowheads="1"/>
          </p:cNvSpPr>
          <p:nvPr/>
        </p:nvSpPr>
        <p:spPr bwMode="auto">
          <a:xfrm>
            <a:off x="180000" y="1918796"/>
            <a:ext cx="1767596" cy="1767596"/>
          </a:xfrm>
          <a:prstGeom prst="rect">
            <a:avLst/>
          </a:prstGeom>
          <a:solidFill>
            <a:srgbClr val="EEEEEE"/>
          </a:solidFill>
          <a:ln w="9525">
            <a:noFill/>
          </a:ln>
        </p:spPr>
      </p:sp>
      <p:pic>
        <p:nvPicPr>
          <p:cNvPr id="5" name="Picture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5200" y="1947596"/>
            <a:ext cx="1702797" cy="1702797"/>
          </a:xfrm>
          <a:prstGeom prst="rect">
            <a:avLst/>
          </a:prstGeom>
        </p:spPr>
      </p:pic>
      <p:sp>
        <p:nvSpPr>
          <p:cNvPr id="7" name="TextBox7"/>
          <p:cNvSpPr txBox="1">
            <a:spLocks noChangeArrowheads="1"/>
          </p:cNvSpPr>
          <p:nvPr/>
        </p:nvSpPr>
        <p:spPr>
          <a:xfrm>
            <a:off x="2102396" y="3423593"/>
            <a:ext cx="5230790" cy="53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r>
              <a:rPr lang="tr-TR" sz="1800" b="1">
                <a:solidFill>
                  <a:srgbClr val="000000"/>
                </a:solidFill>
                <a:latin typeface="Tahoma"/>
              </a:rPr>
              <a:t>BMW UK </a:t>
            </a:r>
            <a:r>
              <a:rPr lang="tr-TR" sz="1000">
                <a:solidFill>
                  <a:srgbClr val="444444"/>
                </a:solidFill>
                <a:latin typeface="Tahoma"/>
              </a:rPr>
              <a:t>
651.748 Fans · 5.249 People Talking About This </a:t>
            </a:r>
          </a:p>
        </p:txBody>
      </p:sp>
      <p:pic>
        <p:nvPicPr>
          <p:cNvPr id="8" name="Picture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566387" y="3506393"/>
            <a:ext cx="381000" cy="371475"/>
          </a:xfrm>
          <a:prstGeom prst="rect">
            <a:avLst/>
          </a:prstGeom>
        </p:spPr>
      </p:pic>
      <p:sp>
        <p:nvSpPr>
          <p:cNvPr id="10" name="TextBox10"/>
          <p:cNvSpPr txBox="1">
            <a:spLocks noChangeArrowheads="1"/>
          </p:cNvSpPr>
          <p:nvPr/>
        </p:nvSpPr>
        <p:spPr>
          <a:xfrm>
            <a:off x="6994786" y="3506393"/>
            <a:ext cx="1468797" cy="37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sz="1800" b="1">
                <a:solidFill>
                  <a:srgbClr val="000000"/>
                </a:solidFill>
                <a:latin typeface="Arial"/>
              </a:rPr>
              <a:t>18 BQS </a:t>
            </a:r>
          </a:p>
        </p:txBody>
      </p:sp>
      <p:sp>
        <p:nvSpPr>
          <p:cNvPr id="11" name="TextBox11"/>
          <p:cNvSpPr>
            <a:spLocks noChangeArrowheads="1"/>
          </p:cNvSpPr>
          <p:nvPr/>
        </p:nvSpPr>
        <p:spPr bwMode="auto">
          <a:xfrm>
            <a:off x="108000" y="4064392"/>
            <a:ext cx="8855982" cy="14400"/>
          </a:xfrm>
          <a:prstGeom prst="rect">
            <a:avLst/>
          </a:prstGeom>
          <a:solidFill>
            <a:srgbClr val="DCE6F2"/>
          </a:solidFill>
          <a:ln w="9525">
            <a:noFill/>
          </a:ln>
        </p:spPr>
      </p:sp>
      <p:sp>
        <p:nvSpPr>
          <p:cNvPr id="12" name="TextBox12"/>
          <p:cNvSpPr>
            <a:spLocks noChangeArrowheads="1"/>
          </p:cNvSpPr>
          <p:nvPr/>
        </p:nvSpPr>
        <p:spPr bwMode="auto">
          <a:xfrm>
            <a:off x="5363989" y="4147192"/>
            <a:ext cx="14400" cy="1871996"/>
          </a:xfrm>
          <a:prstGeom prst="rect">
            <a:avLst/>
          </a:prstGeom>
          <a:solidFill>
            <a:srgbClr val="DCE6F2"/>
          </a:solidFill>
          <a:ln w="9525">
            <a:noFill/>
          </a:ln>
        </p:spPr>
      </p:sp>
      <p:sp>
        <p:nvSpPr>
          <p:cNvPr id="13" name="TextBox13"/>
          <p:cNvSpPr/>
          <p:nvPr/>
        </p:nvSpPr>
        <p:spPr>
          <a:xfrm>
            <a:off x="180000" y="4147192"/>
            <a:ext cx="5057990" cy="1875596"/>
          </a:xfrm>
          <a:prstGeom prst="rect">
            <a:avLst/>
          </a:prstGeom>
          <a:noFill/>
          <a:ln w="9525">
            <a:noFill/>
          </a:ln>
        </p:spPr>
      </p:sp>
      <p:pic>
        <p:nvPicPr>
          <p:cNvPr id="14" name="Picture1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80000" y="4147192"/>
            <a:ext cx="5057990" cy="1875596"/>
          </a:xfrm>
          <a:prstGeom prst="rect">
            <a:avLst/>
          </a:prstGeom>
        </p:spPr>
      </p:pic>
      <p:sp>
        <p:nvSpPr>
          <p:cNvPr id="16" name="TextBox16"/>
          <p:cNvSpPr txBox="1">
            <a:spLocks noChangeArrowheads="1"/>
          </p:cNvSpPr>
          <p:nvPr/>
        </p:nvSpPr>
        <p:spPr>
          <a:xfrm>
            <a:off x="5507989" y="4147192"/>
            <a:ext cx="3455993" cy="1277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r>
              <a:rPr lang="tr-TR" sz="1100" b="1">
                <a:solidFill>
                  <a:srgbClr val="000000"/>
                </a:solidFill>
                <a:latin typeface="Arial"/>
              </a:rPr>
              <a:t>BMW UK </a:t>
            </a:r>
            <a:r>
              <a:rPr lang="tr-TR" sz="1100">
                <a:solidFill>
                  <a:srgbClr val="000000"/>
                </a:solidFill>
                <a:latin typeface="Arial"/>
              </a:rPr>
              <a:t>Facebook fan page in </a:t>
            </a:r>
            <a:r>
              <a:rPr lang="tr-TR" sz="1100" b="1">
                <a:solidFill>
                  <a:srgbClr val="000000"/>
                </a:solidFill>
                <a:latin typeface="Arial"/>
              </a:rPr>
              <a:t>United Kingdom &gt; Automotive &gt; Manufacturers </a:t>
            </a:r>
            <a:r>
              <a:rPr lang="tr-TR" sz="1100">
                <a:solidFill>
                  <a:srgbClr val="000000"/>
                </a:solidFill>
                <a:latin typeface="Arial"/>
              </a:rPr>
              <a:t>sector has gained 5.028 fans, and grown from 646.720 to </a:t>
            </a:r>
            <a:r>
              <a:rPr lang="tr-TR" sz="1100" b="1">
                <a:solidFill>
                  <a:srgbClr val="000000"/>
                </a:solidFill>
                <a:latin typeface="Arial"/>
              </a:rPr>
              <a:t>651.748 </a:t>
            </a:r>
            <a:r>
              <a:rPr lang="tr-TR" sz="1100">
                <a:solidFill>
                  <a:srgbClr val="000000"/>
                </a:solidFill>
                <a:latin typeface="Arial"/>
              </a:rPr>
              <a:t>fans in 01.09.2015 - 30.09.2015 period.
During this period, the page has shared </a:t>
            </a:r>
            <a:r>
              <a:rPr lang="tr-TR" sz="1100" b="1">
                <a:solidFill>
                  <a:srgbClr val="000000"/>
                </a:solidFill>
                <a:latin typeface="Arial"/>
              </a:rPr>
              <a:t>34 </a:t>
            </a:r>
            <a:r>
              <a:rPr lang="tr-TR" sz="1100">
                <a:solidFill>
                  <a:srgbClr val="000000"/>
                </a:solidFill>
                <a:latin typeface="Arial"/>
              </a:rPr>
              <a:t>posts and received 31.673 likes, 1.854 comments and 3.820 shares. </a:t>
            </a:r>
          </a:p>
        </p:txBody>
      </p:sp>
      <p:sp>
        <p:nvSpPr>
          <p:cNvPr id="17" name="TextBox17"/>
          <p:cNvSpPr txBox="1">
            <a:spLocks noChangeArrowheads="1"/>
          </p:cNvSpPr>
          <p:nvPr/>
        </p:nvSpPr>
        <p:spPr>
          <a:xfrm>
            <a:off x="5507989" y="5903988"/>
            <a:ext cx="3455993" cy="2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r>
              <a:rPr lang="tr-TR" sz="900">
                <a:solidFill>
                  <a:srgbClr val="999999"/>
                </a:solidFill>
                <a:latin typeface="Arial"/>
              </a:rPr>
              <a:t>https://www.facebook.com/bmwuk </a:t>
            </a:r>
          </a:p>
        </p:txBody>
      </p:sp>
      <p:pic>
        <p:nvPicPr>
          <p:cNvPr id="18" name="Picture18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87999" y="144000"/>
            <a:ext cx="543599" cy="543599"/>
          </a:xfrm>
          <a:prstGeom prst="rect">
            <a:avLst/>
          </a:prstGeom>
        </p:spPr>
      </p:pic>
      <p:pic>
        <p:nvPicPr>
          <p:cNvPr id="20" name="Picture20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524783" y="237600"/>
            <a:ext cx="276225" cy="295275"/>
          </a:xfrm>
          <a:prstGeom prst="rect">
            <a:avLst/>
          </a:prstGeom>
        </p:spPr>
      </p:pic>
      <p:sp>
        <p:nvSpPr>
          <p:cNvPr id="22" name="TextBox22"/>
          <p:cNvSpPr txBox="1">
            <a:spLocks noChangeArrowheads="1"/>
          </p:cNvSpPr>
          <p:nvPr/>
        </p:nvSpPr>
        <p:spPr>
          <a:xfrm>
            <a:off x="7361985" y="570975"/>
            <a:ext cx="1439997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pPr algn="r"/>
            <a:r>
              <a:rPr lang="tr-TR" sz="900">
                <a:solidFill>
                  <a:srgbClr val="FFFFFF"/>
                </a:solidFill>
                <a:latin typeface="Arial"/>
              </a:rPr>
              <a:t>01.09.2015 - 30.09.2015</a:t>
            </a:r>
          </a:p>
        </p:txBody>
      </p:sp>
      <p:sp>
        <p:nvSpPr>
          <p:cNvPr id="23" name="TextBox23"/>
          <p:cNvSpPr>
            <a:spLocks noChangeArrowheads="1"/>
          </p:cNvSpPr>
          <p:nvPr/>
        </p:nvSpPr>
        <p:spPr bwMode="auto">
          <a:xfrm>
            <a:off x="333375" y="6286500"/>
            <a:ext cx="8477250" cy="5715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</p:sp>
      <p:pic>
        <p:nvPicPr>
          <p:cNvPr id="24" name="Picture24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33375" y="6286500"/>
            <a:ext cx="1047750" cy="476250"/>
          </a:xfrm>
          <a:prstGeom prst="rect">
            <a:avLst/>
          </a:prstGeom>
        </p:spPr>
      </p:pic>
      <p:sp>
        <p:nvSpPr>
          <p:cNvPr id="26" name="TextBox26"/>
          <p:cNvSpPr txBox="1">
            <a:spLocks noChangeArrowheads="1"/>
          </p:cNvSpPr>
          <p:nvPr/>
        </p:nvSpPr>
        <p:spPr>
          <a:xfrm>
            <a:off x="1619250" y="6286500"/>
            <a:ext cx="6762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r>
              <a:rPr lang="tr-TR" sz="1000">
                <a:solidFill>
                  <a:srgbClr val="999999"/>
                </a:solidFill>
              </a:rPr>
              <a:t>The statistics from this analysis were taken from the publicly-open data shared by Facebook. All rights of this analysis belongs to TTBOOM Digital Interactive Media AS. This analysis cannot be copied, published or distributed completely or partially without permission.</a:t>
            </a:r>
          </a:p>
        </p:txBody>
      </p:sp>
      <p:sp>
        <p:nvSpPr>
          <p:cNvPr id="27" name="TextBox27"/>
          <p:cNvSpPr txBox="1">
            <a:spLocks noChangeArrowheads="1"/>
          </p:cNvSpPr>
          <p:nvPr/>
        </p:nvSpPr>
        <p:spPr>
          <a:xfrm>
            <a:off x="8143875" y="6286500"/>
            <a:ext cx="8572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/>
            <a:r>
              <a:rPr lang="tr-TR" sz="4800" b="1">
                <a:solidFill>
                  <a:srgbClr val="999999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3375" y="142875"/>
            <a:ext cx="552450" cy="542925"/>
          </a:xfrm>
          <a:prstGeom prst="rect">
            <a:avLst/>
          </a:prstGeom>
        </p:spPr>
      </p:pic>
      <p:sp>
        <p:nvSpPr>
          <p:cNvPr id="4" name="TextBox4"/>
          <p:cNvSpPr txBox="1">
            <a:spLocks noChangeArrowheads="1"/>
          </p:cNvSpPr>
          <p:nvPr/>
        </p:nvSpPr>
        <p:spPr>
          <a:xfrm>
            <a:off x="1047750" y="285750"/>
            <a:ext cx="77343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tr-TR" sz="2800" b="1">
                <a:solidFill>
                  <a:srgbClr val="000000"/>
                </a:solidFill>
              </a:rPr>
              <a:t>Fan Analysis</a:t>
            </a:r>
          </a:p>
        </p:txBody>
      </p:sp>
      <p:pic>
        <p:nvPicPr>
          <p:cNvPr id="5" name="Picture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47750" y="723900"/>
            <a:ext cx="7734300" cy="28575"/>
          </a:xfrm>
          <a:prstGeom prst="rect">
            <a:avLst/>
          </a:prstGeom>
        </p:spPr>
      </p:pic>
      <p:pic>
        <p:nvPicPr>
          <p:cNvPr id="7" name="Picture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24875" y="238125"/>
            <a:ext cx="276225" cy="295275"/>
          </a:xfrm>
          <a:prstGeom prst="rect">
            <a:avLst/>
          </a:prstGeom>
        </p:spPr>
      </p:pic>
      <p:sp>
        <p:nvSpPr>
          <p:cNvPr id="9" name="TextBox9"/>
          <p:cNvSpPr txBox="1">
            <a:spLocks noChangeArrowheads="1"/>
          </p:cNvSpPr>
          <p:nvPr/>
        </p:nvSpPr>
        <p:spPr>
          <a:xfrm>
            <a:off x="7361985" y="571500"/>
            <a:ext cx="1439997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pPr algn="r"/>
            <a:r>
              <a:rPr lang="tr-TR" sz="900">
                <a:solidFill>
                  <a:srgbClr val="000000"/>
                </a:solidFill>
                <a:latin typeface="Arial"/>
              </a:rPr>
              <a:t>01.09.2015 - 30.09.2015</a:t>
            </a:r>
          </a:p>
        </p:txBody>
      </p:sp>
      <p:sp>
        <p:nvSpPr>
          <p:cNvPr id="10" name="TextBox10"/>
          <p:cNvSpPr/>
          <p:nvPr/>
        </p:nvSpPr>
        <p:spPr>
          <a:xfrm>
            <a:off x="333375" y="904875"/>
            <a:ext cx="8477250" cy="3143250"/>
          </a:xfrm>
          <a:prstGeom prst="rect">
            <a:avLst/>
          </a:prstGeom>
          <a:noFill/>
          <a:ln w="9525">
            <a:noFill/>
          </a:ln>
        </p:spPr>
      </p:sp>
      <p:pic>
        <p:nvPicPr>
          <p:cNvPr id="11" name="Picture1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33375" y="904875"/>
            <a:ext cx="8477250" cy="3143250"/>
          </a:xfrm>
          <a:prstGeom prst="rect">
            <a:avLst/>
          </a:prstGeom>
        </p:spPr>
      </p:pic>
      <p:pic>
        <p:nvPicPr>
          <p:cNvPr id="13" name="Picture13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03999" y="4075192"/>
            <a:ext cx="3985192" cy="975598"/>
          </a:xfrm>
          <a:prstGeom prst="rect">
            <a:avLst/>
          </a:prstGeom>
        </p:spPr>
      </p:pic>
      <p:sp>
        <p:nvSpPr>
          <p:cNvPr id="15" name="TextBox15"/>
          <p:cNvSpPr txBox="1">
            <a:spLocks noChangeArrowheads="1"/>
          </p:cNvSpPr>
          <p:nvPr/>
        </p:nvSpPr>
        <p:spPr>
          <a:xfrm>
            <a:off x="1475997" y="4093192"/>
            <a:ext cx="3016794" cy="932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sz="1200">
                <a:solidFill>
                  <a:srgbClr val="333333"/>
                </a:solidFill>
                <a:latin typeface="Arial"/>
              </a:rPr>
              <a:t>Total Fan Count
</a:t>
            </a:r>
            <a:r>
              <a:rPr lang="tr-TR" sz="1000">
                <a:solidFill>
                  <a:srgbClr val="666666"/>
                </a:solidFill>
                <a:latin typeface="Arial"/>
              </a:rPr>
              <a:t>On 30.09.2015
</a:t>
            </a:r>
            <a:r>
              <a:rPr lang="tr-TR" sz="3200" b="1">
                <a:solidFill>
                  <a:srgbClr val="000000"/>
                </a:solidFill>
                <a:latin typeface="Arial"/>
              </a:rPr>
              <a:t>651.748</a:t>
            </a:r>
          </a:p>
        </p:txBody>
      </p:sp>
      <p:pic>
        <p:nvPicPr>
          <p:cNvPr id="16" name="Picture16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690791" y="4075192"/>
            <a:ext cx="3985192" cy="975598"/>
          </a:xfrm>
          <a:prstGeom prst="rect">
            <a:avLst/>
          </a:prstGeom>
        </p:spPr>
      </p:pic>
      <p:sp>
        <p:nvSpPr>
          <p:cNvPr id="18" name="TextBox18"/>
          <p:cNvSpPr txBox="1">
            <a:spLocks noChangeArrowheads="1"/>
          </p:cNvSpPr>
          <p:nvPr/>
        </p:nvSpPr>
        <p:spPr>
          <a:xfrm>
            <a:off x="5659189" y="4093192"/>
            <a:ext cx="3016794" cy="932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sz="1200" dirty="0">
                <a:solidFill>
                  <a:srgbClr val="333333"/>
                </a:solidFill>
                <a:latin typeface="Arial"/>
              </a:rPr>
              <a:t>Total Fan </a:t>
            </a:r>
            <a:r>
              <a:rPr lang="tr-TR" sz="1200" dirty="0" err="1">
                <a:solidFill>
                  <a:srgbClr val="333333"/>
                </a:solidFill>
                <a:latin typeface="Arial"/>
              </a:rPr>
              <a:t>Growth</a:t>
            </a:r>
            <a:r>
              <a:rPr lang="tr-TR" sz="1200" dirty="0">
                <a:solidFill>
                  <a:srgbClr val="333333"/>
                </a:solidFill>
                <a:latin typeface="Arial"/>
              </a:rPr>
              <a:t>
</a:t>
            </a:r>
            <a:r>
              <a:rPr lang="tr-TR" sz="1000" dirty="0">
                <a:solidFill>
                  <a:srgbClr val="666666"/>
                </a:solidFill>
                <a:latin typeface="Arial"/>
              </a:rPr>
              <a:t>01.09.2015 - 30.09.2015
</a:t>
            </a:r>
            <a:r>
              <a:rPr lang="tr-TR" sz="3200" b="1" dirty="0" smtClean="0">
                <a:solidFill>
                  <a:srgbClr val="000000"/>
                </a:solidFill>
                <a:latin typeface="Arial"/>
              </a:rPr>
              <a:t>5.028</a:t>
            </a:r>
            <a:endParaRPr lang="tr-TR" sz="3200" b="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9" name="Picture19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602795" y="5158790"/>
            <a:ext cx="3985192" cy="975598"/>
          </a:xfrm>
          <a:prstGeom prst="rect">
            <a:avLst/>
          </a:prstGeom>
        </p:spPr>
      </p:pic>
      <p:sp>
        <p:nvSpPr>
          <p:cNvPr id="21" name="TextBox21"/>
          <p:cNvSpPr txBox="1">
            <a:spLocks noChangeArrowheads="1"/>
          </p:cNvSpPr>
          <p:nvPr/>
        </p:nvSpPr>
        <p:spPr>
          <a:xfrm>
            <a:off x="3571193" y="5173190"/>
            <a:ext cx="3016794" cy="932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sz="1200">
                <a:solidFill>
                  <a:srgbClr val="333333"/>
                </a:solidFill>
                <a:latin typeface="Arial"/>
              </a:rPr>
              <a:t>Average Daily Growth
</a:t>
            </a:r>
            <a:r>
              <a:rPr lang="tr-TR" sz="1000">
                <a:solidFill>
                  <a:srgbClr val="666666"/>
                </a:solidFill>
                <a:latin typeface="Arial"/>
              </a:rPr>
              <a:t>01.09.2015 - 30.09.2015
</a:t>
            </a:r>
            <a:r>
              <a:rPr lang="tr-TR" sz="3200" b="1">
                <a:solidFill>
                  <a:srgbClr val="000000"/>
                </a:solidFill>
                <a:latin typeface="Arial"/>
              </a:rPr>
              <a:t>168</a:t>
            </a:r>
          </a:p>
        </p:txBody>
      </p:sp>
      <p:sp>
        <p:nvSpPr>
          <p:cNvPr id="22" name="TextBox22"/>
          <p:cNvSpPr>
            <a:spLocks noChangeArrowheads="1"/>
          </p:cNvSpPr>
          <p:nvPr/>
        </p:nvSpPr>
        <p:spPr bwMode="auto">
          <a:xfrm>
            <a:off x="333375" y="6286500"/>
            <a:ext cx="8477250" cy="5715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</p:sp>
      <p:pic>
        <p:nvPicPr>
          <p:cNvPr id="23" name="Picture23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33375" y="6286500"/>
            <a:ext cx="1047750" cy="476250"/>
          </a:xfrm>
          <a:prstGeom prst="rect">
            <a:avLst/>
          </a:prstGeom>
        </p:spPr>
      </p:pic>
      <p:sp>
        <p:nvSpPr>
          <p:cNvPr id="25" name="TextBox25"/>
          <p:cNvSpPr txBox="1">
            <a:spLocks noChangeArrowheads="1"/>
          </p:cNvSpPr>
          <p:nvPr/>
        </p:nvSpPr>
        <p:spPr>
          <a:xfrm>
            <a:off x="1619250" y="6286500"/>
            <a:ext cx="6762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r>
              <a:rPr lang="tr-TR" sz="1000">
                <a:solidFill>
                  <a:srgbClr val="999999"/>
                </a:solidFill>
              </a:rPr>
              <a:t> </a:t>
            </a:r>
          </a:p>
        </p:txBody>
      </p:sp>
      <p:sp>
        <p:nvSpPr>
          <p:cNvPr id="26" name="TextBox26"/>
          <p:cNvSpPr txBox="1">
            <a:spLocks noChangeArrowheads="1"/>
          </p:cNvSpPr>
          <p:nvPr/>
        </p:nvSpPr>
        <p:spPr>
          <a:xfrm>
            <a:off x="8143875" y="6286500"/>
            <a:ext cx="8572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/>
            <a:r>
              <a:rPr lang="tr-TR" sz="4800" b="1">
                <a:solidFill>
                  <a:srgbClr val="999999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3375" y="142875"/>
            <a:ext cx="552450" cy="542925"/>
          </a:xfrm>
          <a:prstGeom prst="rect">
            <a:avLst/>
          </a:prstGeom>
        </p:spPr>
      </p:pic>
      <p:sp>
        <p:nvSpPr>
          <p:cNvPr id="4" name="TextBox4"/>
          <p:cNvSpPr txBox="1">
            <a:spLocks noChangeArrowheads="1"/>
          </p:cNvSpPr>
          <p:nvPr/>
        </p:nvSpPr>
        <p:spPr>
          <a:xfrm>
            <a:off x="1047750" y="285750"/>
            <a:ext cx="77343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tr-TR" sz="2800" b="1">
                <a:solidFill>
                  <a:srgbClr val="000000"/>
                </a:solidFill>
              </a:rPr>
              <a:t>Fan Growth and PTAT</a:t>
            </a:r>
          </a:p>
        </p:txBody>
      </p:sp>
      <p:pic>
        <p:nvPicPr>
          <p:cNvPr id="5" name="Picture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47750" y="723900"/>
            <a:ext cx="7734300" cy="28575"/>
          </a:xfrm>
          <a:prstGeom prst="rect">
            <a:avLst/>
          </a:prstGeom>
        </p:spPr>
      </p:pic>
      <p:pic>
        <p:nvPicPr>
          <p:cNvPr id="7" name="Picture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24875" y="238125"/>
            <a:ext cx="276225" cy="295275"/>
          </a:xfrm>
          <a:prstGeom prst="rect">
            <a:avLst/>
          </a:prstGeom>
        </p:spPr>
      </p:pic>
      <p:sp>
        <p:nvSpPr>
          <p:cNvPr id="9" name="TextBox9"/>
          <p:cNvSpPr txBox="1">
            <a:spLocks noChangeArrowheads="1"/>
          </p:cNvSpPr>
          <p:nvPr/>
        </p:nvSpPr>
        <p:spPr>
          <a:xfrm>
            <a:off x="7361985" y="571500"/>
            <a:ext cx="1439997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pPr algn="r"/>
            <a:r>
              <a:rPr lang="tr-TR" sz="900">
                <a:solidFill>
                  <a:srgbClr val="000000"/>
                </a:solidFill>
                <a:latin typeface="Arial"/>
              </a:rPr>
              <a:t>01.09.2015 - 30.09.2015</a:t>
            </a:r>
          </a:p>
        </p:txBody>
      </p:sp>
      <p:sp>
        <p:nvSpPr>
          <p:cNvPr id="10" name="TextBox10"/>
          <p:cNvSpPr/>
          <p:nvPr/>
        </p:nvSpPr>
        <p:spPr>
          <a:xfrm>
            <a:off x="333375" y="904875"/>
            <a:ext cx="8477250" cy="3143250"/>
          </a:xfrm>
          <a:prstGeom prst="rect">
            <a:avLst/>
          </a:prstGeom>
          <a:noFill/>
          <a:ln w="9525">
            <a:noFill/>
          </a:ln>
        </p:spPr>
      </p:sp>
      <p:pic>
        <p:nvPicPr>
          <p:cNvPr id="11" name="Picture1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33375" y="904875"/>
            <a:ext cx="8477250" cy="3143250"/>
          </a:xfrm>
          <a:prstGeom prst="rect">
            <a:avLst/>
          </a:prstGeom>
        </p:spPr>
      </p:pic>
      <p:sp>
        <p:nvSpPr>
          <p:cNvPr id="13" name="TextBox13"/>
          <p:cNvSpPr/>
          <p:nvPr/>
        </p:nvSpPr>
        <p:spPr>
          <a:xfrm>
            <a:off x="333375" y="3974392"/>
            <a:ext cx="4191000" cy="2190750"/>
          </a:xfrm>
          <a:prstGeom prst="rect">
            <a:avLst/>
          </a:prstGeom>
          <a:noFill/>
          <a:ln w="9525">
            <a:noFill/>
          </a:ln>
        </p:spPr>
      </p:sp>
      <p:pic>
        <p:nvPicPr>
          <p:cNvPr id="14" name="Picture14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33375" y="3974392"/>
            <a:ext cx="4191000" cy="2190750"/>
          </a:xfrm>
          <a:prstGeom prst="rect">
            <a:avLst/>
          </a:prstGeom>
        </p:spPr>
      </p:pic>
      <p:pic>
        <p:nvPicPr>
          <p:cNvPr id="16" name="Picture16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640391" y="4078792"/>
            <a:ext cx="3985192" cy="975598"/>
          </a:xfrm>
          <a:prstGeom prst="rect">
            <a:avLst/>
          </a:prstGeom>
        </p:spPr>
      </p:pic>
      <p:sp>
        <p:nvSpPr>
          <p:cNvPr id="18" name="TextBox18"/>
          <p:cNvSpPr txBox="1">
            <a:spLocks noChangeArrowheads="1"/>
          </p:cNvSpPr>
          <p:nvPr/>
        </p:nvSpPr>
        <p:spPr>
          <a:xfrm>
            <a:off x="5612389" y="4078792"/>
            <a:ext cx="3016794" cy="932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sz="1200" dirty="0" err="1">
                <a:solidFill>
                  <a:srgbClr val="333333"/>
                </a:solidFill>
                <a:latin typeface="Arial"/>
              </a:rPr>
              <a:t>Highest</a:t>
            </a:r>
            <a:r>
              <a:rPr lang="tr-TR" sz="1200" dirty="0">
                <a:solidFill>
                  <a:srgbClr val="333333"/>
                </a:solidFill>
                <a:latin typeface="Arial"/>
              </a:rPr>
              <a:t> Daily </a:t>
            </a:r>
            <a:r>
              <a:rPr lang="tr-TR" sz="1200" dirty="0" err="1">
                <a:solidFill>
                  <a:srgbClr val="333333"/>
                </a:solidFill>
                <a:latin typeface="Arial"/>
              </a:rPr>
              <a:t>Growth</a:t>
            </a:r>
            <a:r>
              <a:rPr lang="tr-TR" sz="1200" dirty="0">
                <a:solidFill>
                  <a:srgbClr val="333333"/>
                </a:solidFill>
                <a:latin typeface="Arial"/>
              </a:rPr>
              <a:t>
</a:t>
            </a:r>
            <a:r>
              <a:rPr lang="tr-TR" sz="1000" dirty="0">
                <a:solidFill>
                  <a:srgbClr val="666666"/>
                </a:solidFill>
                <a:latin typeface="Arial"/>
              </a:rPr>
              <a:t>01.09.2015 - 30.09.2015
</a:t>
            </a:r>
            <a:r>
              <a:rPr lang="tr-TR" sz="3200" b="1" dirty="0">
                <a:solidFill>
                  <a:srgbClr val="000000"/>
                </a:solidFill>
                <a:latin typeface="Arial"/>
              </a:rPr>
              <a:t>483</a:t>
            </a:r>
            <a:r>
              <a:rPr lang="tr-TR" sz="1000" dirty="0">
                <a:solidFill>
                  <a:srgbClr val="666666"/>
                </a:solidFill>
                <a:latin typeface="Arial"/>
              </a:rPr>
              <a:t> (18.09.2015)</a:t>
            </a:r>
          </a:p>
        </p:txBody>
      </p:sp>
      <p:pic>
        <p:nvPicPr>
          <p:cNvPr id="19" name="Picture19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640391" y="5158790"/>
            <a:ext cx="3985192" cy="975598"/>
          </a:xfrm>
          <a:prstGeom prst="rect">
            <a:avLst/>
          </a:prstGeom>
        </p:spPr>
      </p:pic>
      <p:sp>
        <p:nvSpPr>
          <p:cNvPr id="21" name="TextBox21"/>
          <p:cNvSpPr txBox="1">
            <a:spLocks noChangeArrowheads="1"/>
          </p:cNvSpPr>
          <p:nvPr/>
        </p:nvSpPr>
        <p:spPr>
          <a:xfrm>
            <a:off x="5612389" y="5158790"/>
            <a:ext cx="3016794" cy="932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sz="1200">
                <a:solidFill>
                  <a:srgbClr val="333333"/>
                </a:solidFill>
                <a:latin typeface="Arial"/>
              </a:rPr>
              <a:t>People Talking About This
</a:t>
            </a:r>
            <a:r>
              <a:rPr lang="tr-TR" sz="1000">
                <a:solidFill>
                  <a:srgbClr val="666666"/>
                </a:solidFill>
                <a:latin typeface="Arial"/>
              </a:rPr>
              <a:t>On 30.09.2015
</a:t>
            </a:r>
            <a:r>
              <a:rPr lang="tr-TR" sz="3200" b="1">
                <a:solidFill>
                  <a:srgbClr val="000000"/>
                </a:solidFill>
                <a:latin typeface="Arial"/>
              </a:rPr>
              <a:t>5.249</a:t>
            </a:r>
          </a:p>
        </p:txBody>
      </p:sp>
      <p:sp>
        <p:nvSpPr>
          <p:cNvPr id="22" name="TextBox22"/>
          <p:cNvSpPr>
            <a:spLocks noChangeArrowheads="1"/>
          </p:cNvSpPr>
          <p:nvPr/>
        </p:nvSpPr>
        <p:spPr bwMode="auto">
          <a:xfrm>
            <a:off x="333375" y="6286500"/>
            <a:ext cx="8477250" cy="5715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</p:sp>
      <p:pic>
        <p:nvPicPr>
          <p:cNvPr id="23" name="Picture23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33375" y="6286500"/>
            <a:ext cx="1047750" cy="476250"/>
          </a:xfrm>
          <a:prstGeom prst="rect">
            <a:avLst/>
          </a:prstGeom>
        </p:spPr>
      </p:pic>
      <p:sp>
        <p:nvSpPr>
          <p:cNvPr id="25" name="TextBox25"/>
          <p:cNvSpPr txBox="1">
            <a:spLocks noChangeArrowheads="1"/>
          </p:cNvSpPr>
          <p:nvPr/>
        </p:nvSpPr>
        <p:spPr>
          <a:xfrm>
            <a:off x="1619250" y="6286500"/>
            <a:ext cx="6762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r>
              <a:rPr lang="tr-TR" sz="1000">
                <a:solidFill>
                  <a:srgbClr val="999999"/>
                </a:solidFill>
              </a:rPr>
              <a:t>People Talking About This (PTAT) value is calculated by Facebook. This value shows the number of people who have interacted with the page in the last seven days.</a:t>
            </a:r>
          </a:p>
        </p:txBody>
      </p:sp>
      <p:sp>
        <p:nvSpPr>
          <p:cNvPr id="26" name="TextBox26"/>
          <p:cNvSpPr txBox="1">
            <a:spLocks noChangeArrowheads="1"/>
          </p:cNvSpPr>
          <p:nvPr/>
        </p:nvSpPr>
        <p:spPr>
          <a:xfrm>
            <a:off x="8143875" y="6286500"/>
            <a:ext cx="8572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/>
            <a:r>
              <a:rPr lang="tr-TR" sz="4800" b="1">
                <a:solidFill>
                  <a:srgbClr val="999999"/>
                </a:solidFill>
              </a:rPr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3375" y="142875"/>
            <a:ext cx="552450" cy="542925"/>
          </a:xfrm>
          <a:prstGeom prst="rect">
            <a:avLst/>
          </a:prstGeom>
        </p:spPr>
      </p:pic>
      <p:sp>
        <p:nvSpPr>
          <p:cNvPr id="4" name="TextBox4"/>
          <p:cNvSpPr txBox="1">
            <a:spLocks noChangeArrowheads="1"/>
          </p:cNvSpPr>
          <p:nvPr/>
        </p:nvSpPr>
        <p:spPr>
          <a:xfrm>
            <a:off x="1047750" y="285750"/>
            <a:ext cx="77343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tr-TR" sz="2800" b="1">
                <a:solidFill>
                  <a:srgbClr val="000000"/>
                </a:solidFill>
              </a:rPr>
              <a:t>Boom Quality Score</a:t>
            </a:r>
          </a:p>
        </p:txBody>
      </p:sp>
      <p:pic>
        <p:nvPicPr>
          <p:cNvPr id="5" name="Picture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47750" y="723900"/>
            <a:ext cx="7734300" cy="28575"/>
          </a:xfrm>
          <a:prstGeom prst="rect">
            <a:avLst/>
          </a:prstGeom>
        </p:spPr>
      </p:pic>
      <p:pic>
        <p:nvPicPr>
          <p:cNvPr id="7" name="Picture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24875" y="238125"/>
            <a:ext cx="276225" cy="295275"/>
          </a:xfrm>
          <a:prstGeom prst="rect">
            <a:avLst/>
          </a:prstGeom>
        </p:spPr>
      </p:pic>
      <p:sp>
        <p:nvSpPr>
          <p:cNvPr id="9" name="TextBox9"/>
          <p:cNvSpPr txBox="1">
            <a:spLocks noChangeArrowheads="1"/>
          </p:cNvSpPr>
          <p:nvPr/>
        </p:nvSpPr>
        <p:spPr>
          <a:xfrm>
            <a:off x="7361985" y="571500"/>
            <a:ext cx="1439997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pPr algn="r"/>
            <a:r>
              <a:rPr lang="tr-TR" sz="900">
                <a:solidFill>
                  <a:srgbClr val="000000"/>
                </a:solidFill>
                <a:latin typeface="Arial"/>
              </a:rPr>
              <a:t>01.09.2015 - 30.09.2015</a:t>
            </a:r>
          </a:p>
        </p:txBody>
      </p:sp>
      <p:sp>
        <p:nvSpPr>
          <p:cNvPr id="10" name="TextBox10"/>
          <p:cNvSpPr/>
          <p:nvPr/>
        </p:nvSpPr>
        <p:spPr>
          <a:xfrm>
            <a:off x="334799" y="903598"/>
            <a:ext cx="8477983" cy="3142794"/>
          </a:xfrm>
          <a:prstGeom prst="rect">
            <a:avLst/>
          </a:prstGeom>
          <a:noFill/>
          <a:ln w="9525">
            <a:noFill/>
          </a:ln>
        </p:spPr>
      </p:sp>
      <p:pic>
        <p:nvPicPr>
          <p:cNvPr id="11" name="Picture1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34799" y="903598"/>
            <a:ext cx="8477983" cy="3142794"/>
          </a:xfrm>
          <a:prstGeom prst="rect">
            <a:avLst/>
          </a:prstGeom>
        </p:spPr>
      </p:pic>
      <p:sp>
        <p:nvSpPr>
          <p:cNvPr id="13" name="TextBox13"/>
          <p:cNvSpPr txBox="1">
            <a:spLocks noChangeArrowheads="1"/>
          </p:cNvSpPr>
          <p:nvPr/>
        </p:nvSpPr>
        <p:spPr>
          <a:xfrm>
            <a:off x="334799" y="4132792"/>
            <a:ext cx="8380783" cy="73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r>
              <a:rPr lang="tr-TR" sz="1400">
                <a:solidFill>
                  <a:srgbClr val="000000"/>
                </a:solidFill>
              </a:rPr>
              <a:t>In  </a:t>
            </a:r>
            <a:r>
              <a:rPr lang="tr-TR" sz="1400" b="1">
                <a:solidFill>
                  <a:srgbClr val="00B0F0"/>
                </a:solidFill>
              </a:rPr>
              <a:t>01.09.2015 - 30.09.2015 </a:t>
            </a:r>
            <a:r>
              <a:rPr lang="tr-TR" sz="1400">
                <a:solidFill>
                  <a:srgbClr val="000000"/>
                </a:solidFill>
              </a:rPr>
              <a:t>period, the average BQS score of the page was </a:t>
            </a:r>
            <a:r>
              <a:rPr lang="tr-TR" sz="1400" b="1">
                <a:solidFill>
                  <a:srgbClr val="00B0F0"/>
                </a:solidFill>
              </a:rPr>
              <a:t>16,1</a:t>
            </a:r>
            <a:r>
              <a:rPr lang="tr-TR" sz="1400">
                <a:solidFill>
                  <a:srgbClr val="000000"/>
                </a:solidFill>
              </a:rPr>
              <a:t>. The page had an average BQS Growth Score of </a:t>
            </a:r>
            <a:r>
              <a:rPr lang="tr-TR" sz="1400" b="1">
                <a:solidFill>
                  <a:srgbClr val="00B0F0"/>
                </a:solidFill>
              </a:rPr>
              <a:t>7,9</a:t>
            </a:r>
            <a:r>
              <a:rPr lang="tr-TR" sz="1400">
                <a:solidFill>
                  <a:srgbClr val="000000"/>
                </a:solidFill>
              </a:rPr>
              <a:t>/10, BQS Content Score of </a:t>
            </a:r>
            <a:r>
              <a:rPr lang="tr-TR" sz="1400" b="1">
                <a:solidFill>
                  <a:srgbClr val="00B0F0"/>
                </a:solidFill>
              </a:rPr>
              <a:t>4,5</a:t>
            </a:r>
            <a:r>
              <a:rPr lang="tr-TR" sz="1400">
                <a:solidFill>
                  <a:srgbClr val="000000"/>
                </a:solidFill>
              </a:rPr>
              <a:t>/10 and BQS Engagement Score of </a:t>
            </a:r>
            <a:r>
              <a:rPr lang="tr-TR" sz="1400" b="1">
                <a:solidFill>
                  <a:srgbClr val="00B0F0"/>
                </a:solidFill>
              </a:rPr>
              <a:t>3,7</a:t>
            </a:r>
            <a:r>
              <a:rPr lang="tr-TR" sz="1400">
                <a:solidFill>
                  <a:srgbClr val="000000"/>
                </a:solidFill>
              </a:rPr>
              <a:t>/10. </a:t>
            </a:r>
          </a:p>
        </p:txBody>
      </p:sp>
      <p:pic>
        <p:nvPicPr>
          <p:cNvPr id="14" name="Picture14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34799" y="4960790"/>
            <a:ext cx="2771994" cy="1123198"/>
          </a:xfrm>
          <a:prstGeom prst="rect">
            <a:avLst/>
          </a:prstGeom>
        </p:spPr>
      </p:pic>
      <p:pic>
        <p:nvPicPr>
          <p:cNvPr id="16" name="Picture16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178794" y="4960790"/>
            <a:ext cx="2771994" cy="1123198"/>
          </a:xfrm>
          <a:prstGeom prst="rect">
            <a:avLst/>
          </a:prstGeom>
        </p:spPr>
      </p:pic>
      <p:pic>
        <p:nvPicPr>
          <p:cNvPr id="18" name="Picture18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058788" y="4960790"/>
            <a:ext cx="2771994" cy="1123198"/>
          </a:xfrm>
          <a:prstGeom prst="rect">
            <a:avLst/>
          </a:prstGeom>
        </p:spPr>
      </p:pic>
      <p:sp>
        <p:nvSpPr>
          <p:cNvPr id="20" name="TextBox20"/>
          <p:cNvSpPr txBox="1">
            <a:spLocks noChangeArrowheads="1"/>
          </p:cNvSpPr>
          <p:nvPr/>
        </p:nvSpPr>
        <p:spPr>
          <a:xfrm>
            <a:off x="1475997" y="5039990"/>
            <a:ext cx="1414797" cy="989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sz="1200">
                <a:solidFill>
                  <a:srgbClr val="333333"/>
                </a:solidFill>
                <a:latin typeface="Arial"/>
              </a:rPr>
              <a:t>Growth
</a:t>
            </a:r>
            <a:r>
              <a:rPr lang="tr-TR" sz="3200" b="1">
                <a:solidFill>
                  <a:srgbClr val="000000"/>
                </a:solidFill>
                <a:latin typeface="Arial"/>
              </a:rPr>
              <a:t>7,9</a:t>
            </a:r>
            <a:r>
              <a:rPr lang="tr-TR" sz="1400">
                <a:solidFill>
                  <a:srgbClr val="666666"/>
                </a:solidFill>
                <a:latin typeface="Arial"/>
              </a:rPr>
              <a:t>/10 </a:t>
            </a:r>
          </a:p>
        </p:txBody>
      </p:sp>
      <p:sp>
        <p:nvSpPr>
          <p:cNvPr id="21" name="TextBox21"/>
          <p:cNvSpPr txBox="1">
            <a:spLocks noChangeArrowheads="1"/>
          </p:cNvSpPr>
          <p:nvPr/>
        </p:nvSpPr>
        <p:spPr>
          <a:xfrm>
            <a:off x="4355991" y="5039990"/>
            <a:ext cx="1414797" cy="989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sz="1200">
                <a:solidFill>
                  <a:srgbClr val="333333"/>
                </a:solidFill>
                <a:latin typeface="Arial"/>
              </a:rPr>
              <a:t>Content
</a:t>
            </a:r>
            <a:r>
              <a:rPr lang="tr-TR" sz="3200" b="1">
                <a:solidFill>
                  <a:srgbClr val="000000"/>
                </a:solidFill>
                <a:latin typeface="Arial"/>
              </a:rPr>
              <a:t>4,5</a:t>
            </a:r>
            <a:r>
              <a:rPr lang="tr-TR" sz="1400">
                <a:solidFill>
                  <a:srgbClr val="666666"/>
                </a:solidFill>
                <a:latin typeface="Arial"/>
              </a:rPr>
              <a:t>/10 </a:t>
            </a:r>
          </a:p>
        </p:txBody>
      </p:sp>
      <p:sp>
        <p:nvSpPr>
          <p:cNvPr id="22" name="TextBox22"/>
          <p:cNvSpPr txBox="1">
            <a:spLocks noChangeArrowheads="1"/>
          </p:cNvSpPr>
          <p:nvPr/>
        </p:nvSpPr>
        <p:spPr>
          <a:xfrm>
            <a:off x="7235986" y="5039990"/>
            <a:ext cx="1414797" cy="989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sz="1200">
                <a:solidFill>
                  <a:srgbClr val="333333"/>
                </a:solidFill>
                <a:latin typeface="Arial"/>
              </a:rPr>
              <a:t>Engagement
</a:t>
            </a:r>
            <a:r>
              <a:rPr lang="tr-TR" sz="3200" b="1">
                <a:solidFill>
                  <a:srgbClr val="000000"/>
                </a:solidFill>
                <a:latin typeface="Arial"/>
              </a:rPr>
              <a:t>3,7</a:t>
            </a:r>
            <a:r>
              <a:rPr lang="tr-TR" sz="1400">
                <a:solidFill>
                  <a:srgbClr val="666666"/>
                </a:solidFill>
                <a:latin typeface="Arial"/>
              </a:rPr>
              <a:t>/10 </a:t>
            </a:r>
          </a:p>
        </p:txBody>
      </p:sp>
      <p:sp>
        <p:nvSpPr>
          <p:cNvPr id="23" name="TextBox23"/>
          <p:cNvSpPr>
            <a:spLocks noChangeArrowheads="1"/>
          </p:cNvSpPr>
          <p:nvPr/>
        </p:nvSpPr>
        <p:spPr bwMode="auto">
          <a:xfrm>
            <a:off x="333375" y="6286500"/>
            <a:ext cx="8477250" cy="5715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</p:sp>
      <p:pic>
        <p:nvPicPr>
          <p:cNvPr id="24" name="Picture24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33375" y="6286500"/>
            <a:ext cx="1047750" cy="476250"/>
          </a:xfrm>
          <a:prstGeom prst="rect">
            <a:avLst/>
          </a:prstGeom>
        </p:spPr>
      </p:pic>
      <p:sp>
        <p:nvSpPr>
          <p:cNvPr id="26" name="TextBox26"/>
          <p:cNvSpPr txBox="1">
            <a:spLocks noChangeArrowheads="1"/>
          </p:cNvSpPr>
          <p:nvPr/>
        </p:nvSpPr>
        <p:spPr>
          <a:xfrm>
            <a:off x="1619250" y="6286500"/>
            <a:ext cx="6762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r>
              <a:rPr lang="tr-TR" sz="1000">
                <a:solidFill>
                  <a:srgbClr val="999999"/>
                </a:solidFill>
              </a:rPr>
              <a:t>Boom Quality Score (BQS), is a metric measuring the fan growth, content usage and post engagement of brands with a maximum score of 30.</a:t>
            </a:r>
          </a:p>
        </p:txBody>
      </p:sp>
      <p:sp>
        <p:nvSpPr>
          <p:cNvPr id="27" name="TextBox27"/>
          <p:cNvSpPr txBox="1">
            <a:spLocks noChangeArrowheads="1"/>
          </p:cNvSpPr>
          <p:nvPr/>
        </p:nvSpPr>
        <p:spPr>
          <a:xfrm>
            <a:off x="8143875" y="6286500"/>
            <a:ext cx="8572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/>
            <a:r>
              <a:rPr lang="tr-TR" sz="4800" b="1">
                <a:solidFill>
                  <a:srgbClr val="999999"/>
                </a:solidFill>
              </a:rPr>
              <a:t>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3375" y="142875"/>
            <a:ext cx="552450" cy="542925"/>
          </a:xfrm>
          <a:prstGeom prst="rect">
            <a:avLst/>
          </a:prstGeom>
        </p:spPr>
      </p:pic>
      <p:sp>
        <p:nvSpPr>
          <p:cNvPr id="4" name="TextBox4"/>
          <p:cNvSpPr txBox="1">
            <a:spLocks noChangeArrowheads="1"/>
          </p:cNvSpPr>
          <p:nvPr/>
        </p:nvSpPr>
        <p:spPr>
          <a:xfrm>
            <a:off x="1047750" y="285750"/>
            <a:ext cx="77343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tr-TR" sz="2800" b="1">
                <a:solidFill>
                  <a:srgbClr val="000000"/>
                </a:solidFill>
              </a:rPr>
              <a:t>Posts</a:t>
            </a:r>
          </a:p>
        </p:txBody>
      </p:sp>
      <p:pic>
        <p:nvPicPr>
          <p:cNvPr id="5" name="Picture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47750" y="723900"/>
            <a:ext cx="7734300" cy="28575"/>
          </a:xfrm>
          <a:prstGeom prst="rect">
            <a:avLst/>
          </a:prstGeom>
        </p:spPr>
      </p:pic>
      <p:pic>
        <p:nvPicPr>
          <p:cNvPr id="7" name="Picture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24875" y="238125"/>
            <a:ext cx="276225" cy="295275"/>
          </a:xfrm>
          <a:prstGeom prst="rect">
            <a:avLst/>
          </a:prstGeom>
        </p:spPr>
      </p:pic>
      <p:sp>
        <p:nvSpPr>
          <p:cNvPr id="9" name="TextBox9"/>
          <p:cNvSpPr txBox="1">
            <a:spLocks noChangeArrowheads="1"/>
          </p:cNvSpPr>
          <p:nvPr/>
        </p:nvSpPr>
        <p:spPr>
          <a:xfrm>
            <a:off x="7361985" y="571500"/>
            <a:ext cx="1439997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pPr algn="r"/>
            <a:r>
              <a:rPr lang="tr-TR" sz="900">
                <a:solidFill>
                  <a:srgbClr val="000000"/>
                </a:solidFill>
                <a:latin typeface="Arial"/>
              </a:rPr>
              <a:t>01.09.2015 - 30.09.2015</a:t>
            </a:r>
          </a:p>
        </p:txBody>
      </p:sp>
      <p:sp>
        <p:nvSpPr>
          <p:cNvPr id="10" name="TextBox10"/>
          <p:cNvSpPr/>
          <p:nvPr/>
        </p:nvSpPr>
        <p:spPr>
          <a:xfrm>
            <a:off x="333375" y="904875"/>
            <a:ext cx="8477250" cy="3143250"/>
          </a:xfrm>
          <a:prstGeom prst="rect">
            <a:avLst/>
          </a:prstGeom>
          <a:noFill/>
          <a:ln w="9525">
            <a:noFill/>
          </a:ln>
        </p:spPr>
      </p:sp>
      <p:pic>
        <p:nvPicPr>
          <p:cNvPr id="11" name="Picture1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33375" y="904875"/>
            <a:ext cx="8477250" cy="3143250"/>
          </a:xfrm>
          <a:prstGeom prst="rect">
            <a:avLst/>
          </a:prstGeom>
        </p:spPr>
      </p:pic>
      <p:pic>
        <p:nvPicPr>
          <p:cNvPr id="13" name="Picture13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03999" y="4078792"/>
            <a:ext cx="3985192" cy="975598"/>
          </a:xfrm>
          <a:prstGeom prst="rect">
            <a:avLst/>
          </a:prstGeom>
        </p:spPr>
      </p:pic>
      <p:sp>
        <p:nvSpPr>
          <p:cNvPr id="15" name="TextBox15"/>
          <p:cNvSpPr txBox="1">
            <a:spLocks noChangeArrowheads="1"/>
          </p:cNvSpPr>
          <p:nvPr/>
        </p:nvSpPr>
        <p:spPr>
          <a:xfrm>
            <a:off x="1475997" y="4078792"/>
            <a:ext cx="3016794" cy="932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sz="1200">
                <a:solidFill>
                  <a:srgbClr val="333333"/>
                </a:solidFill>
                <a:latin typeface="Arial"/>
              </a:rPr>
              <a:t>Total Posts by Page
</a:t>
            </a:r>
            <a:r>
              <a:rPr lang="tr-TR" sz="1000">
                <a:solidFill>
                  <a:srgbClr val="666666"/>
                </a:solidFill>
                <a:latin typeface="Arial"/>
              </a:rPr>
              <a:t>01.09.2015 - 30.09.2015
</a:t>
            </a:r>
            <a:r>
              <a:rPr lang="tr-TR" sz="3200" b="1">
                <a:solidFill>
                  <a:srgbClr val="000000"/>
                </a:solidFill>
                <a:latin typeface="Arial"/>
              </a:rPr>
              <a:t>34</a:t>
            </a:r>
          </a:p>
        </p:txBody>
      </p:sp>
      <p:pic>
        <p:nvPicPr>
          <p:cNvPr id="16" name="Picture16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03999" y="5158790"/>
            <a:ext cx="3985192" cy="975598"/>
          </a:xfrm>
          <a:prstGeom prst="rect">
            <a:avLst/>
          </a:prstGeom>
        </p:spPr>
      </p:pic>
      <p:sp>
        <p:nvSpPr>
          <p:cNvPr id="18" name="TextBox18"/>
          <p:cNvSpPr txBox="1">
            <a:spLocks noChangeArrowheads="1"/>
          </p:cNvSpPr>
          <p:nvPr/>
        </p:nvSpPr>
        <p:spPr>
          <a:xfrm>
            <a:off x="1475997" y="5158790"/>
            <a:ext cx="3016794" cy="932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sz="1200">
                <a:solidFill>
                  <a:srgbClr val="333333"/>
                </a:solidFill>
                <a:latin typeface="Arial"/>
              </a:rPr>
              <a:t>Most Used Post Type
</a:t>
            </a:r>
            <a:r>
              <a:rPr lang="tr-TR" sz="1000">
                <a:solidFill>
                  <a:srgbClr val="666666"/>
                </a:solidFill>
                <a:latin typeface="Arial"/>
              </a:rPr>
              <a:t>01.09.2015 - 30.09.2015
</a:t>
            </a:r>
            <a:r>
              <a:rPr lang="tr-TR" sz="3200" b="1">
                <a:solidFill>
                  <a:srgbClr val="000000"/>
                </a:solidFill>
                <a:latin typeface="Arial"/>
              </a:rPr>
              <a:t>Photo</a:t>
            </a:r>
            <a:r>
              <a:rPr lang="tr-TR" sz="1000">
                <a:solidFill>
                  <a:srgbClr val="666666"/>
                </a:solidFill>
                <a:latin typeface="Arial"/>
              </a:rPr>
              <a:t> (25 posts) </a:t>
            </a:r>
          </a:p>
        </p:txBody>
      </p:sp>
      <p:sp>
        <p:nvSpPr>
          <p:cNvPr id="19" name="TextBox19"/>
          <p:cNvSpPr/>
          <p:nvPr/>
        </p:nvSpPr>
        <p:spPr>
          <a:xfrm>
            <a:off x="4683591" y="4078792"/>
            <a:ext cx="4024792" cy="2015996"/>
          </a:xfrm>
          <a:prstGeom prst="rect">
            <a:avLst/>
          </a:prstGeom>
          <a:noFill/>
          <a:ln w="9525">
            <a:noFill/>
          </a:ln>
        </p:spPr>
      </p:sp>
      <p:pic>
        <p:nvPicPr>
          <p:cNvPr id="20" name="Picture20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683591" y="4078792"/>
            <a:ext cx="4024792" cy="2015996"/>
          </a:xfrm>
          <a:prstGeom prst="rect">
            <a:avLst/>
          </a:prstGeom>
        </p:spPr>
      </p:pic>
      <p:sp>
        <p:nvSpPr>
          <p:cNvPr id="22" name="TextBox22"/>
          <p:cNvSpPr>
            <a:spLocks noChangeArrowheads="1"/>
          </p:cNvSpPr>
          <p:nvPr/>
        </p:nvSpPr>
        <p:spPr bwMode="auto">
          <a:xfrm>
            <a:off x="333375" y="6286500"/>
            <a:ext cx="8477250" cy="5715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</p:sp>
      <p:pic>
        <p:nvPicPr>
          <p:cNvPr id="23" name="Picture23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33375" y="6286500"/>
            <a:ext cx="1047750" cy="476250"/>
          </a:xfrm>
          <a:prstGeom prst="rect">
            <a:avLst/>
          </a:prstGeom>
        </p:spPr>
      </p:pic>
      <p:sp>
        <p:nvSpPr>
          <p:cNvPr id="25" name="TextBox25"/>
          <p:cNvSpPr txBox="1">
            <a:spLocks noChangeArrowheads="1"/>
          </p:cNvSpPr>
          <p:nvPr/>
        </p:nvSpPr>
        <p:spPr>
          <a:xfrm>
            <a:off x="1619250" y="6286500"/>
            <a:ext cx="6762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r>
              <a:rPr lang="tr-TR" sz="1000">
                <a:solidFill>
                  <a:srgbClr val="999999"/>
                </a:solidFill>
              </a:rPr>
              <a:t>Post types are determined by Facebook. Only posts by page admin are included, user posts to open walls are excluded.</a:t>
            </a:r>
          </a:p>
        </p:txBody>
      </p:sp>
      <p:sp>
        <p:nvSpPr>
          <p:cNvPr id="26" name="TextBox26"/>
          <p:cNvSpPr txBox="1">
            <a:spLocks noChangeArrowheads="1"/>
          </p:cNvSpPr>
          <p:nvPr/>
        </p:nvSpPr>
        <p:spPr>
          <a:xfrm>
            <a:off x="8143875" y="6286500"/>
            <a:ext cx="8572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/>
            <a:r>
              <a:rPr lang="tr-TR" sz="4800" b="1">
                <a:solidFill>
                  <a:srgbClr val="999999"/>
                </a:solidFill>
              </a:rPr>
              <a:t>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3375" y="142875"/>
            <a:ext cx="552450" cy="542925"/>
          </a:xfrm>
          <a:prstGeom prst="rect">
            <a:avLst/>
          </a:prstGeom>
        </p:spPr>
      </p:pic>
      <p:sp>
        <p:nvSpPr>
          <p:cNvPr id="4" name="TextBox4"/>
          <p:cNvSpPr txBox="1">
            <a:spLocks noChangeArrowheads="1"/>
          </p:cNvSpPr>
          <p:nvPr/>
        </p:nvSpPr>
        <p:spPr>
          <a:xfrm>
            <a:off x="1047750" y="285750"/>
            <a:ext cx="77343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tr-TR" sz="2800" b="1">
                <a:solidFill>
                  <a:srgbClr val="000000"/>
                </a:solidFill>
              </a:rPr>
              <a:t>Engagement</a:t>
            </a:r>
          </a:p>
        </p:txBody>
      </p:sp>
      <p:pic>
        <p:nvPicPr>
          <p:cNvPr id="5" name="Picture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47750" y="723900"/>
            <a:ext cx="7734300" cy="28575"/>
          </a:xfrm>
          <a:prstGeom prst="rect">
            <a:avLst/>
          </a:prstGeom>
        </p:spPr>
      </p:pic>
      <p:pic>
        <p:nvPicPr>
          <p:cNvPr id="7" name="Picture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24875" y="238125"/>
            <a:ext cx="276225" cy="295275"/>
          </a:xfrm>
          <a:prstGeom prst="rect">
            <a:avLst/>
          </a:prstGeom>
        </p:spPr>
      </p:pic>
      <p:sp>
        <p:nvSpPr>
          <p:cNvPr id="9" name="TextBox9"/>
          <p:cNvSpPr txBox="1">
            <a:spLocks noChangeArrowheads="1"/>
          </p:cNvSpPr>
          <p:nvPr/>
        </p:nvSpPr>
        <p:spPr>
          <a:xfrm>
            <a:off x="7361985" y="571500"/>
            <a:ext cx="1439997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pPr algn="r"/>
            <a:r>
              <a:rPr lang="tr-TR" sz="900">
                <a:solidFill>
                  <a:srgbClr val="000000"/>
                </a:solidFill>
                <a:latin typeface="Arial"/>
              </a:rPr>
              <a:t>01.09.2015 - 30.09.2015</a:t>
            </a:r>
          </a:p>
        </p:txBody>
      </p:sp>
      <p:sp>
        <p:nvSpPr>
          <p:cNvPr id="10" name="TextBox10"/>
          <p:cNvSpPr/>
          <p:nvPr/>
        </p:nvSpPr>
        <p:spPr>
          <a:xfrm>
            <a:off x="333375" y="904875"/>
            <a:ext cx="8477250" cy="3143250"/>
          </a:xfrm>
          <a:prstGeom prst="rect">
            <a:avLst/>
          </a:prstGeom>
          <a:noFill/>
          <a:ln w="9525">
            <a:noFill/>
          </a:ln>
        </p:spPr>
      </p:sp>
      <p:pic>
        <p:nvPicPr>
          <p:cNvPr id="11" name="Picture1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33375" y="904875"/>
            <a:ext cx="8477250" cy="3143250"/>
          </a:xfrm>
          <a:prstGeom prst="rect">
            <a:avLst/>
          </a:prstGeom>
        </p:spPr>
      </p:pic>
      <p:pic>
        <p:nvPicPr>
          <p:cNvPr id="13" name="Picture13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03999" y="4078792"/>
            <a:ext cx="3985192" cy="975598"/>
          </a:xfrm>
          <a:prstGeom prst="rect">
            <a:avLst/>
          </a:prstGeom>
        </p:spPr>
      </p:pic>
      <p:sp>
        <p:nvSpPr>
          <p:cNvPr id="15" name="TextBox15"/>
          <p:cNvSpPr txBox="1">
            <a:spLocks noChangeArrowheads="1"/>
          </p:cNvSpPr>
          <p:nvPr/>
        </p:nvSpPr>
        <p:spPr>
          <a:xfrm>
            <a:off x="1475997" y="4078792"/>
            <a:ext cx="3016794" cy="932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sz="1200">
                <a:solidFill>
                  <a:srgbClr val="333333"/>
                </a:solidFill>
                <a:latin typeface="Arial"/>
              </a:rPr>
              <a:t>Total Likes
</a:t>
            </a:r>
            <a:r>
              <a:rPr lang="tr-TR" sz="1000">
                <a:solidFill>
                  <a:srgbClr val="666666"/>
                </a:solidFill>
                <a:latin typeface="Arial"/>
              </a:rPr>
              <a:t>01.09.2015 - 30.09.2015
</a:t>
            </a:r>
            <a:r>
              <a:rPr lang="tr-TR" sz="3200" b="1">
                <a:solidFill>
                  <a:srgbClr val="000000"/>
                </a:solidFill>
                <a:latin typeface="Arial"/>
              </a:rPr>
              <a:t>31.673</a:t>
            </a:r>
          </a:p>
        </p:txBody>
      </p:sp>
      <p:pic>
        <p:nvPicPr>
          <p:cNvPr id="16" name="Picture16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690791" y="4078792"/>
            <a:ext cx="3985192" cy="975598"/>
          </a:xfrm>
          <a:prstGeom prst="rect">
            <a:avLst/>
          </a:prstGeom>
        </p:spPr>
      </p:pic>
      <p:sp>
        <p:nvSpPr>
          <p:cNvPr id="18" name="TextBox18"/>
          <p:cNvSpPr txBox="1">
            <a:spLocks noChangeArrowheads="1"/>
          </p:cNvSpPr>
          <p:nvPr/>
        </p:nvSpPr>
        <p:spPr>
          <a:xfrm>
            <a:off x="5659189" y="4078792"/>
            <a:ext cx="3016794" cy="932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sz="1200">
                <a:solidFill>
                  <a:srgbClr val="333333"/>
                </a:solidFill>
                <a:latin typeface="Arial"/>
              </a:rPr>
              <a:t>Total Comments
</a:t>
            </a:r>
            <a:r>
              <a:rPr lang="tr-TR" sz="1000">
                <a:solidFill>
                  <a:srgbClr val="666666"/>
                </a:solidFill>
                <a:latin typeface="Arial"/>
              </a:rPr>
              <a:t>01.09.2015 - 30.09.2015
</a:t>
            </a:r>
            <a:r>
              <a:rPr lang="tr-TR" sz="3200" b="1">
                <a:solidFill>
                  <a:srgbClr val="000000"/>
                </a:solidFill>
                <a:latin typeface="Arial"/>
              </a:rPr>
              <a:t>1.854</a:t>
            </a:r>
          </a:p>
        </p:txBody>
      </p:sp>
      <p:pic>
        <p:nvPicPr>
          <p:cNvPr id="19" name="Picture19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03999" y="5158790"/>
            <a:ext cx="3985192" cy="975598"/>
          </a:xfrm>
          <a:prstGeom prst="rect">
            <a:avLst/>
          </a:prstGeom>
        </p:spPr>
      </p:pic>
      <p:sp>
        <p:nvSpPr>
          <p:cNvPr id="21" name="TextBox21"/>
          <p:cNvSpPr txBox="1">
            <a:spLocks noChangeArrowheads="1"/>
          </p:cNvSpPr>
          <p:nvPr/>
        </p:nvSpPr>
        <p:spPr>
          <a:xfrm>
            <a:off x="1475997" y="5158790"/>
            <a:ext cx="3016794" cy="932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sz="1200">
                <a:solidFill>
                  <a:srgbClr val="333333"/>
                </a:solidFill>
                <a:latin typeface="Arial"/>
              </a:rPr>
              <a:t>Total Shares
</a:t>
            </a:r>
            <a:r>
              <a:rPr lang="tr-TR" sz="1000">
                <a:solidFill>
                  <a:srgbClr val="666666"/>
                </a:solidFill>
                <a:latin typeface="Arial"/>
              </a:rPr>
              <a:t>01.09.2015 - 30.09.2015
</a:t>
            </a:r>
            <a:r>
              <a:rPr lang="tr-TR" sz="3200" b="1">
                <a:solidFill>
                  <a:srgbClr val="000000"/>
                </a:solidFill>
                <a:latin typeface="Arial"/>
              </a:rPr>
              <a:t>3.820</a:t>
            </a:r>
          </a:p>
        </p:txBody>
      </p:sp>
      <p:pic>
        <p:nvPicPr>
          <p:cNvPr id="22" name="Picture22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690791" y="5158790"/>
            <a:ext cx="3985192" cy="975598"/>
          </a:xfrm>
          <a:prstGeom prst="rect">
            <a:avLst/>
          </a:prstGeom>
        </p:spPr>
      </p:pic>
      <p:sp>
        <p:nvSpPr>
          <p:cNvPr id="24" name="TextBox24"/>
          <p:cNvSpPr txBox="1">
            <a:spLocks noChangeArrowheads="1"/>
          </p:cNvSpPr>
          <p:nvPr/>
        </p:nvSpPr>
        <p:spPr>
          <a:xfrm>
            <a:off x="5659189" y="5158790"/>
            <a:ext cx="3016794" cy="932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sz="1200">
                <a:solidFill>
                  <a:srgbClr val="333333"/>
                </a:solidFill>
                <a:latin typeface="Arial"/>
              </a:rPr>
              <a:t>Most Engaging Content Type
</a:t>
            </a:r>
            <a:r>
              <a:rPr lang="tr-TR" sz="1000">
                <a:solidFill>
                  <a:srgbClr val="666666"/>
                </a:solidFill>
                <a:latin typeface="Arial"/>
              </a:rPr>
              <a:t>01.09.2015 - 30.09.2015
</a:t>
            </a:r>
            <a:r>
              <a:rPr lang="tr-TR" sz="3200" b="1">
                <a:solidFill>
                  <a:srgbClr val="000000"/>
                </a:solidFill>
                <a:latin typeface="Arial"/>
              </a:rPr>
              <a:t>Photo</a:t>
            </a:r>
          </a:p>
        </p:txBody>
      </p:sp>
      <p:sp>
        <p:nvSpPr>
          <p:cNvPr id="25" name="TextBox25"/>
          <p:cNvSpPr>
            <a:spLocks noChangeArrowheads="1"/>
          </p:cNvSpPr>
          <p:nvPr/>
        </p:nvSpPr>
        <p:spPr bwMode="auto">
          <a:xfrm>
            <a:off x="333375" y="6286500"/>
            <a:ext cx="8477250" cy="5715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</p:sp>
      <p:pic>
        <p:nvPicPr>
          <p:cNvPr id="26" name="Picture26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33375" y="6286500"/>
            <a:ext cx="1047750" cy="476250"/>
          </a:xfrm>
          <a:prstGeom prst="rect">
            <a:avLst/>
          </a:prstGeom>
        </p:spPr>
      </p:pic>
      <p:sp>
        <p:nvSpPr>
          <p:cNvPr id="28" name="TextBox28"/>
          <p:cNvSpPr txBox="1">
            <a:spLocks noChangeArrowheads="1"/>
          </p:cNvSpPr>
          <p:nvPr/>
        </p:nvSpPr>
        <p:spPr>
          <a:xfrm>
            <a:off x="1619250" y="6286500"/>
            <a:ext cx="6762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r>
              <a:rPr lang="tr-TR" sz="1000">
                <a:solidFill>
                  <a:srgbClr val="999999"/>
                </a:solidFill>
              </a:rPr>
              <a:t>Most Engaging Content Type is the content type that has the highest total of interactions (likes, comments and shares).</a:t>
            </a:r>
          </a:p>
        </p:txBody>
      </p:sp>
      <p:sp>
        <p:nvSpPr>
          <p:cNvPr id="29" name="TextBox29"/>
          <p:cNvSpPr txBox="1">
            <a:spLocks noChangeArrowheads="1"/>
          </p:cNvSpPr>
          <p:nvPr/>
        </p:nvSpPr>
        <p:spPr>
          <a:xfrm>
            <a:off x="8143875" y="6286500"/>
            <a:ext cx="8572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/>
            <a:r>
              <a:rPr lang="tr-TR" sz="4800" b="1">
                <a:solidFill>
                  <a:srgbClr val="999999"/>
                </a:solidFill>
              </a:rPr>
              <a:t>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3375" y="142875"/>
            <a:ext cx="552450" cy="542925"/>
          </a:xfrm>
          <a:prstGeom prst="rect">
            <a:avLst/>
          </a:prstGeom>
        </p:spPr>
      </p:pic>
      <p:sp>
        <p:nvSpPr>
          <p:cNvPr id="4" name="TextBox4"/>
          <p:cNvSpPr txBox="1">
            <a:spLocks noChangeArrowheads="1"/>
          </p:cNvSpPr>
          <p:nvPr/>
        </p:nvSpPr>
        <p:spPr>
          <a:xfrm>
            <a:off x="1047750" y="285750"/>
            <a:ext cx="77343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tr-TR" sz="2800" b="1">
                <a:solidFill>
                  <a:srgbClr val="000000"/>
                </a:solidFill>
              </a:rPr>
              <a:t>Top 10 Posts by Engagement</a:t>
            </a:r>
          </a:p>
        </p:txBody>
      </p:sp>
      <p:pic>
        <p:nvPicPr>
          <p:cNvPr id="5" name="Picture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47750" y="723900"/>
            <a:ext cx="7734300" cy="28575"/>
          </a:xfrm>
          <a:prstGeom prst="rect">
            <a:avLst/>
          </a:prstGeom>
        </p:spPr>
      </p:pic>
      <p:pic>
        <p:nvPicPr>
          <p:cNvPr id="7" name="Picture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24875" y="238125"/>
            <a:ext cx="276225" cy="295275"/>
          </a:xfrm>
          <a:prstGeom prst="rect">
            <a:avLst/>
          </a:prstGeom>
        </p:spPr>
      </p:pic>
      <p:sp>
        <p:nvSpPr>
          <p:cNvPr id="9" name="TextBox9"/>
          <p:cNvSpPr txBox="1">
            <a:spLocks noChangeArrowheads="1"/>
          </p:cNvSpPr>
          <p:nvPr/>
        </p:nvSpPr>
        <p:spPr>
          <a:xfrm>
            <a:off x="7361985" y="571500"/>
            <a:ext cx="1439997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pPr algn="r"/>
            <a:r>
              <a:rPr lang="tr-TR" sz="900">
                <a:solidFill>
                  <a:srgbClr val="000000"/>
                </a:solidFill>
                <a:latin typeface="Arial"/>
              </a:rPr>
              <a:t>01.09.2015 - 30.09.2015</a:t>
            </a:r>
          </a:p>
        </p:txBody>
      </p:sp>
      <p:sp>
        <p:nvSpPr>
          <p:cNvPr id="10" name="TextBox10"/>
          <p:cNvSpPr>
            <a:spLocks noChangeArrowheads="1"/>
          </p:cNvSpPr>
          <p:nvPr/>
        </p:nvSpPr>
        <p:spPr bwMode="auto">
          <a:xfrm>
            <a:off x="298799" y="2271595"/>
            <a:ext cx="8485183" cy="935998"/>
          </a:xfrm>
          <a:prstGeom prst="rect">
            <a:avLst/>
          </a:prstGeom>
          <a:solidFill>
            <a:srgbClr val="F5F6F7"/>
          </a:solidFill>
          <a:ln w="9525">
            <a:noFill/>
          </a:ln>
        </p:spPr>
      </p:sp>
      <p:sp>
        <p:nvSpPr>
          <p:cNvPr id="11" name="TextBox11"/>
          <p:cNvSpPr>
            <a:spLocks noChangeArrowheads="1"/>
          </p:cNvSpPr>
          <p:nvPr/>
        </p:nvSpPr>
        <p:spPr bwMode="auto">
          <a:xfrm>
            <a:off x="298799" y="4143592"/>
            <a:ext cx="8485183" cy="935998"/>
          </a:xfrm>
          <a:prstGeom prst="rect">
            <a:avLst/>
          </a:prstGeom>
          <a:solidFill>
            <a:srgbClr val="F5F6F7"/>
          </a:solidFill>
          <a:ln w="9525">
            <a:noFill/>
          </a:ln>
        </p:spPr>
      </p:sp>
      <p:sp>
        <p:nvSpPr>
          <p:cNvPr id="12" name="TextBox12"/>
          <p:cNvSpPr txBox="1">
            <a:spLocks noChangeArrowheads="1"/>
          </p:cNvSpPr>
          <p:nvPr/>
        </p:nvSpPr>
        <p:spPr bwMode="auto">
          <a:xfrm>
            <a:off x="333375" y="904875"/>
            <a:ext cx="719999" cy="395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endParaRPr/>
          </a:p>
        </p:txBody>
      </p:sp>
      <p:sp>
        <p:nvSpPr>
          <p:cNvPr id="13" name="TextBox13"/>
          <p:cNvSpPr txBox="1">
            <a:spLocks noChangeArrowheads="1"/>
          </p:cNvSpPr>
          <p:nvPr/>
        </p:nvSpPr>
        <p:spPr bwMode="auto">
          <a:xfrm>
            <a:off x="1197373" y="904875"/>
            <a:ext cx="4273191" cy="395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endParaRPr/>
          </a:p>
        </p:txBody>
      </p:sp>
      <p:sp>
        <p:nvSpPr>
          <p:cNvPr id="14" name="TextBox14"/>
          <p:cNvSpPr txBox="1">
            <a:spLocks noChangeArrowheads="1"/>
          </p:cNvSpPr>
          <p:nvPr/>
        </p:nvSpPr>
        <p:spPr bwMode="auto">
          <a:xfrm>
            <a:off x="5542565" y="904875"/>
            <a:ext cx="755998" cy="395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r>
              <a:rPr lang="tr-TR" sz="1100">
                <a:solidFill>
                  <a:srgbClr val="000000"/>
                </a:solidFill>
                <a:latin typeface="Calibri"/>
              </a:rPr>
              <a:t>Like </a:t>
            </a:r>
          </a:p>
        </p:txBody>
      </p:sp>
      <p:sp>
        <p:nvSpPr>
          <p:cNvPr id="15" name="TextBox15"/>
          <p:cNvSpPr txBox="1">
            <a:spLocks noChangeArrowheads="1"/>
          </p:cNvSpPr>
          <p:nvPr/>
        </p:nvSpPr>
        <p:spPr bwMode="auto">
          <a:xfrm>
            <a:off x="6370563" y="904875"/>
            <a:ext cx="755998" cy="395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r>
              <a:rPr lang="tr-TR" sz="1100">
                <a:solidFill>
                  <a:srgbClr val="000000"/>
                </a:solidFill>
                <a:latin typeface="Calibri"/>
              </a:rPr>
              <a:t>Comment </a:t>
            </a:r>
          </a:p>
        </p:txBody>
      </p:sp>
      <p:sp>
        <p:nvSpPr>
          <p:cNvPr id="16" name="TextBox16"/>
          <p:cNvSpPr txBox="1">
            <a:spLocks noChangeArrowheads="1"/>
          </p:cNvSpPr>
          <p:nvPr/>
        </p:nvSpPr>
        <p:spPr bwMode="auto">
          <a:xfrm>
            <a:off x="7198561" y="904875"/>
            <a:ext cx="755998" cy="395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r>
              <a:rPr lang="tr-TR" sz="1100">
                <a:solidFill>
                  <a:srgbClr val="000000"/>
                </a:solidFill>
                <a:latin typeface="Calibri"/>
              </a:rPr>
              <a:t>Share </a:t>
            </a:r>
          </a:p>
        </p:txBody>
      </p:sp>
      <p:sp>
        <p:nvSpPr>
          <p:cNvPr id="17" name="TextBox17"/>
          <p:cNvSpPr txBox="1">
            <a:spLocks noChangeArrowheads="1"/>
          </p:cNvSpPr>
          <p:nvPr/>
        </p:nvSpPr>
        <p:spPr bwMode="auto">
          <a:xfrm>
            <a:off x="8026560" y="904875"/>
            <a:ext cx="755998" cy="395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pPr algn="ctr"/>
            <a:r>
              <a:rPr lang="tr-TR" sz="1100" b="1">
                <a:solidFill>
                  <a:srgbClr val="000000"/>
                </a:solidFill>
                <a:latin typeface="Calibri"/>
              </a:rPr>
              <a:t>Engagement Count </a:t>
            </a:r>
          </a:p>
        </p:txBody>
      </p:sp>
      <p:pic>
        <p:nvPicPr>
          <p:cNvPr id="18" name="Picture1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33375" y="1372874"/>
            <a:ext cx="863998" cy="863998"/>
          </a:xfrm>
          <a:prstGeom prst="rect">
            <a:avLst/>
          </a:prstGeom>
        </p:spPr>
      </p:pic>
      <p:sp>
        <p:nvSpPr>
          <p:cNvPr id="20" name="TextBox20"/>
          <p:cNvSpPr txBox="1">
            <a:spLocks noChangeArrowheads="1"/>
          </p:cNvSpPr>
          <p:nvPr/>
        </p:nvSpPr>
        <p:spPr>
          <a:xfrm>
            <a:off x="1197373" y="1372874"/>
            <a:ext cx="4273191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r>
              <a:rPr lang="tr-TR" sz="1200" b="1">
                <a:solidFill>
                  <a:srgbClr val="999999"/>
                </a:solidFill>
                <a:latin typeface="Calibri"/>
              </a:rPr>
              <a:t>BMW UK </a:t>
            </a:r>
            <a:r>
              <a:rPr lang="tr-TR" sz="1200">
                <a:solidFill>
                  <a:srgbClr val="999999"/>
                </a:solidFill>
                <a:latin typeface="Calibri"/>
              </a:rPr>
              <a:t>23.09.2015 07:45 
</a:t>
            </a:r>
            <a:r>
              <a:rPr lang="tr-TR" sz="1200">
                <a:solidFill>
                  <a:srgbClr val="000000"/>
                </a:solidFill>
                <a:latin typeface="Calibri"/>
              </a:rPr>
              <a:t>The new BMW 7 Series: power at your fingertips. http://po.st/yHvvkV </a:t>
            </a:r>
            <a:r>
              <a:rPr lang="tr-TR" sz="1200">
                <a:solidFill>
                  <a:srgbClr val="999999"/>
                </a:solidFill>
                <a:latin typeface="Calibri"/>
                <a:hlinkClick r:id="rId6"/>
              </a:rPr>
              <a:t>» </a:t>
            </a:r>
          </a:p>
        </p:txBody>
      </p:sp>
      <p:sp>
        <p:nvSpPr>
          <p:cNvPr id="21" name="TextBox21"/>
          <p:cNvSpPr txBox="1">
            <a:spLocks noChangeArrowheads="1"/>
          </p:cNvSpPr>
          <p:nvPr/>
        </p:nvSpPr>
        <p:spPr>
          <a:xfrm>
            <a:off x="5542565" y="1372874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4.695 </a:t>
            </a:r>
          </a:p>
        </p:txBody>
      </p:sp>
      <p:sp>
        <p:nvSpPr>
          <p:cNvPr id="22" name="TextBox22"/>
          <p:cNvSpPr txBox="1">
            <a:spLocks noChangeArrowheads="1"/>
          </p:cNvSpPr>
          <p:nvPr/>
        </p:nvSpPr>
        <p:spPr>
          <a:xfrm>
            <a:off x="6370563" y="1372874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341 </a:t>
            </a:r>
          </a:p>
        </p:txBody>
      </p:sp>
      <p:sp>
        <p:nvSpPr>
          <p:cNvPr id="23" name="TextBox23"/>
          <p:cNvSpPr txBox="1">
            <a:spLocks noChangeArrowheads="1"/>
          </p:cNvSpPr>
          <p:nvPr/>
        </p:nvSpPr>
        <p:spPr>
          <a:xfrm>
            <a:off x="7198561" y="1372874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1.113 </a:t>
            </a:r>
          </a:p>
        </p:txBody>
      </p:sp>
      <p:sp>
        <p:nvSpPr>
          <p:cNvPr id="24" name="TextBox24"/>
          <p:cNvSpPr txBox="1">
            <a:spLocks noChangeArrowheads="1"/>
          </p:cNvSpPr>
          <p:nvPr/>
        </p:nvSpPr>
        <p:spPr>
          <a:xfrm>
            <a:off x="8026560" y="1372874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6.149 </a:t>
            </a:r>
          </a:p>
        </p:txBody>
      </p:sp>
      <p:pic>
        <p:nvPicPr>
          <p:cNvPr id="25" name="Picture25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33375" y="2308872"/>
            <a:ext cx="863998" cy="863998"/>
          </a:xfrm>
          <a:prstGeom prst="rect">
            <a:avLst/>
          </a:prstGeom>
        </p:spPr>
      </p:pic>
      <p:sp>
        <p:nvSpPr>
          <p:cNvPr id="27" name="TextBox27"/>
          <p:cNvSpPr txBox="1">
            <a:spLocks noChangeArrowheads="1"/>
          </p:cNvSpPr>
          <p:nvPr/>
        </p:nvSpPr>
        <p:spPr>
          <a:xfrm>
            <a:off x="1197373" y="2308872"/>
            <a:ext cx="4273191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r>
              <a:rPr lang="tr-TR" sz="1200" b="1">
                <a:solidFill>
                  <a:srgbClr val="999999"/>
                </a:solidFill>
                <a:latin typeface="Calibri"/>
              </a:rPr>
              <a:t>BMW UK </a:t>
            </a:r>
            <a:r>
              <a:rPr lang="tr-TR" sz="1200">
                <a:solidFill>
                  <a:srgbClr val="999999"/>
                </a:solidFill>
                <a:latin typeface="Calibri"/>
              </a:rPr>
              <a:t>30.09.2015 08:26 
</a:t>
            </a:r>
            <a:r>
              <a:rPr lang="tr-TR" sz="1200">
                <a:solidFill>
                  <a:srgbClr val="000000"/>
                </a:solidFill>
                <a:latin typeface="Calibri"/>
              </a:rPr>
              <a:t>Turn the speakers up, you're going to want to hear this. Find out more about BMW M Performance accessories now: http://po.st/Ds5c4g </a:t>
            </a:r>
            <a:r>
              <a:rPr lang="tr-TR" sz="1200">
                <a:solidFill>
                  <a:srgbClr val="999999"/>
                </a:solidFill>
                <a:latin typeface="Calibri"/>
                <a:hlinkClick r:id="rId8"/>
              </a:rPr>
              <a:t>» </a:t>
            </a:r>
          </a:p>
        </p:txBody>
      </p:sp>
      <p:sp>
        <p:nvSpPr>
          <p:cNvPr id="28" name="TextBox28"/>
          <p:cNvSpPr txBox="1">
            <a:spLocks noChangeArrowheads="1"/>
          </p:cNvSpPr>
          <p:nvPr/>
        </p:nvSpPr>
        <p:spPr>
          <a:xfrm>
            <a:off x="5542565" y="2308872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3.922 </a:t>
            </a:r>
          </a:p>
        </p:txBody>
      </p:sp>
      <p:sp>
        <p:nvSpPr>
          <p:cNvPr id="29" name="TextBox29"/>
          <p:cNvSpPr txBox="1">
            <a:spLocks noChangeArrowheads="1"/>
          </p:cNvSpPr>
          <p:nvPr/>
        </p:nvSpPr>
        <p:spPr>
          <a:xfrm>
            <a:off x="6370563" y="2308872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451 </a:t>
            </a:r>
          </a:p>
        </p:txBody>
      </p:sp>
      <p:sp>
        <p:nvSpPr>
          <p:cNvPr id="30" name="TextBox30"/>
          <p:cNvSpPr txBox="1">
            <a:spLocks noChangeArrowheads="1"/>
          </p:cNvSpPr>
          <p:nvPr/>
        </p:nvSpPr>
        <p:spPr>
          <a:xfrm>
            <a:off x="7198561" y="2308872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596 </a:t>
            </a:r>
          </a:p>
        </p:txBody>
      </p:sp>
      <p:sp>
        <p:nvSpPr>
          <p:cNvPr id="31" name="TextBox31"/>
          <p:cNvSpPr txBox="1">
            <a:spLocks noChangeArrowheads="1"/>
          </p:cNvSpPr>
          <p:nvPr/>
        </p:nvSpPr>
        <p:spPr>
          <a:xfrm>
            <a:off x="8026560" y="2308872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4.969 </a:t>
            </a:r>
          </a:p>
        </p:txBody>
      </p:sp>
      <p:pic>
        <p:nvPicPr>
          <p:cNvPr id="32" name="Picture32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33375" y="3244870"/>
            <a:ext cx="863998" cy="863998"/>
          </a:xfrm>
          <a:prstGeom prst="rect">
            <a:avLst/>
          </a:prstGeom>
        </p:spPr>
      </p:pic>
      <p:sp>
        <p:nvSpPr>
          <p:cNvPr id="34" name="TextBox34"/>
          <p:cNvSpPr txBox="1">
            <a:spLocks noChangeArrowheads="1"/>
          </p:cNvSpPr>
          <p:nvPr/>
        </p:nvSpPr>
        <p:spPr>
          <a:xfrm>
            <a:off x="1197373" y="3244870"/>
            <a:ext cx="4273191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r>
              <a:rPr lang="tr-TR" sz="1200" b="1">
                <a:solidFill>
                  <a:srgbClr val="999999"/>
                </a:solidFill>
                <a:latin typeface="Calibri"/>
              </a:rPr>
              <a:t>BMW UK </a:t>
            </a:r>
            <a:r>
              <a:rPr lang="tr-TR" sz="1200">
                <a:solidFill>
                  <a:srgbClr val="999999"/>
                </a:solidFill>
                <a:latin typeface="Calibri"/>
              </a:rPr>
              <a:t>19.09.2015 10:00 
</a:t>
            </a:r>
            <a:r>
              <a:rPr lang="tr-TR" sz="1200">
                <a:solidFill>
                  <a:srgbClr val="000000"/>
                </a:solidFill>
                <a:latin typeface="Calibri"/>
              </a:rPr>
              <a:t>Music to your ears.   Find out more about BMW M Performance accessories now: http://po.st/Ds5c4g </a:t>
            </a:r>
            <a:r>
              <a:rPr lang="tr-TR" sz="1200">
                <a:solidFill>
                  <a:srgbClr val="999999"/>
                </a:solidFill>
                <a:latin typeface="Calibri"/>
                <a:hlinkClick r:id="rId10"/>
              </a:rPr>
              <a:t>» </a:t>
            </a:r>
          </a:p>
        </p:txBody>
      </p:sp>
      <p:sp>
        <p:nvSpPr>
          <p:cNvPr id="35" name="TextBox35"/>
          <p:cNvSpPr txBox="1">
            <a:spLocks noChangeArrowheads="1"/>
          </p:cNvSpPr>
          <p:nvPr/>
        </p:nvSpPr>
        <p:spPr>
          <a:xfrm>
            <a:off x="5542565" y="3244870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2.482 </a:t>
            </a:r>
          </a:p>
        </p:txBody>
      </p:sp>
      <p:sp>
        <p:nvSpPr>
          <p:cNvPr id="36" name="TextBox36"/>
          <p:cNvSpPr txBox="1">
            <a:spLocks noChangeArrowheads="1"/>
          </p:cNvSpPr>
          <p:nvPr/>
        </p:nvSpPr>
        <p:spPr>
          <a:xfrm>
            <a:off x="6370563" y="3244870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183 </a:t>
            </a:r>
          </a:p>
        </p:txBody>
      </p:sp>
      <p:sp>
        <p:nvSpPr>
          <p:cNvPr id="37" name="TextBox37"/>
          <p:cNvSpPr txBox="1">
            <a:spLocks noChangeArrowheads="1"/>
          </p:cNvSpPr>
          <p:nvPr/>
        </p:nvSpPr>
        <p:spPr>
          <a:xfrm>
            <a:off x="7198561" y="3244870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277 </a:t>
            </a:r>
          </a:p>
        </p:txBody>
      </p:sp>
      <p:sp>
        <p:nvSpPr>
          <p:cNvPr id="38" name="TextBox38"/>
          <p:cNvSpPr txBox="1">
            <a:spLocks noChangeArrowheads="1"/>
          </p:cNvSpPr>
          <p:nvPr/>
        </p:nvSpPr>
        <p:spPr>
          <a:xfrm>
            <a:off x="8026560" y="3244870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2.942 </a:t>
            </a:r>
          </a:p>
        </p:txBody>
      </p:sp>
      <p:pic>
        <p:nvPicPr>
          <p:cNvPr id="39" name="Picture39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33375" y="4180868"/>
            <a:ext cx="863998" cy="863998"/>
          </a:xfrm>
          <a:prstGeom prst="rect">
            <a:avLst/>
          </a:prstGeom>
        </p:spPr>
      </p:pic>
      <p:sp>
        <p:nvSpPr>
          <p:cNvPr id="41" name="TextBox41"/>
          <p:cNvSpPr txBox="1">
            <a:spLocks noChangeArrowheads="1"/>
          </p:cNvSpPr>
          <p:nvPr/>
        </p:nvSpPr>
        <p:spPr>
          <a:xfrm>
            <a:off x="1197373" y="4180868"/>
            <a:ext cx="4273191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r>
              <a:rPr lang="tr-TR" sz="1200" b="1">
                <a:solidFill>
                  <a:srgbClr val="999999"/>
                </a:solidFill>
                <a:latin typeface="Calibri"/>
              </a:rPr>
              <a:t>BMW UK </a:t>
            </a:r>
            <a:r>
              <a:rPr lang="tr-TR" sz="1200">
                <a:solidFill>
                  <a:srgbClr val="999999"/>
                </a:solidFill>
                <a:latin typeface="Calibri"/>
              </a:rPr>
              <a:t>02.09.2015 07:49 
</a:t>
            </a:r>
            <a:r>
              <a:rPr lang="tr-TR" sz="1200">
                <a:solidFill>
                  <a:srgbClr val="000000"/>
                </a:solidFill>
                <a:latin typeface="Calibri"/>
              </a:rPr>
              <a:t>Knowledge truly is power. This is the new BMW 7 Series: http://po.st/yHvvkV </a:t>
            </a:r>
            <a:r>
              <a:rPr lang="tr-TR" sz="1200">
                <a:solidFill>
                  <a:srgbClr val="999999"/>
                </a:solidFill>
                <a:latin typeface="Calibri"/>
                <a:hlinkClick r:id="rId12"/>
              </a:rPr>
              <a:t>» </a:t>
            </a:r>
          </a:p>
        </p:txBody>
      </p:sp>
      <p:sp>
        <p:nvSpPr>
          <p:cNvPr id="42" name="TextBox42"/>
          <p:cNvSpPr txBox="1">
            <a:spLocks noChangeArrowheads="1"/>
          </p:cNvSpPr>
          <p:nvPr/>
        </p:nvSpPr>
        <p:spPr>
          <a:xfrm>
            <a:off x="5542565" y="4180868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1.996 </a:t>
            </a:r>
          </a:p>
        </p:txBody>
      </p:sp>
      <p:sp>
        <p:nvSpPr>
          <p:cNvPr id="43" name="TextBox43"/>
          <p:cNvSpPr txBox="1">
            <a:spLocks noChangeArrowheads="1"/>
          </p:cNvSpPr>
          <p:nvPr/>
        </p:nvSpPr>
        <p:spPr>
          <a:xfrm>
            <a:off x="6370563" y="4180868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113 </a:t>
            </a:r>
          </a:p>
        </p:txBody>
      </p:sp>
      <p:sp>
        <p:nvSpPr>
          <p:cNvPr id="44" name="TextBox44"/>
          <p:cNvSpPr txBox="1">
            <a:spLocks noChangeArrowheads="1"/>
          </p:cNvSpPr>
          <p:nvPr/>
        </p:nvSpPr>
        <p:spPr>
          <a:xfrm>
            <a:off x="7198561" y="4180868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408 </a:t>
            </a:r>
          </a:p>
        </p:txBody>
      </p:sp>
      <p:sp>
        <p:nvSpPr>
          <p:cNvPr id="45" name="TextBox45"/>
          <p:cNvSpPr txBox="1">
            <a:spLocks noChangeArrowheads="1"/>
          </p:cNvSpPr>
          <p:nvPr/>
        </p:nvSpPr>
        <p:spPr>
          <a:xfrm>
            <a:off x="8026560" y="4180868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2.517 </a:t>
            </a:r>
          </a:p>
        </p:txBody>
      </p:sp>
      <p:pic>
        <p:nvPicPr>
          <p:cNvPr id="46" name="Picture46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333375" y="5116867"/>
            <a:ext cx="863998" cy="863998"/>
          </a:xfrm>
          <a:prstGeom prst="rect">
            <a:avLst/>
          </a:prstGeom>
        </p:spPr>
      </p:pic>
      <p:sp>
        <p:nvSpPr>
          <p:cNvPr id="48" name="TextBox48"/>
          <p:cNvSpPr txBox="1">
            <a:spLocks noChangeArrowheads="1"/>
          </p:cNvSpPr>
          <p:nvPr/>
        </p:nvSpPr>
        <p:spPr>
          <a:xfrm>
            <a:off x="1197373" y="5116867"/>
            <a:ext cx="4273191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r>
              <a:rPr lang="tr-TR" sz="1200" b="1">
                <a:solidFill>
                  <a:srgbClr val="999999"/>
                </a:solidFill>
                <a:latin typeface="Calibri"/>
              </a:rPr>
              <a:t>BMW UK </a:t>
            </a:r>
            <a:r>
              <a:rPr lang="tr-TR" sz="1200">
                <a:solidFill>
                  <a:srgbClr val="999999"/>
                </a:solidFill>
                <a:latin typeface="Calibri"/>
              </a:rPr>
              <a:t>17.09.2015 08:00 
</a:t>
            </a:r>
            <a:r>
              <a:rPr lang="tr-TR" sz="1200">
                <a:solidFill>
                  <a:srgbClr val="000000"/>
                </a:solidFill>
                <a:latin typeface="Calibri"/>
              </a:rPr>
              <a:t>Timeline Photos  BMW are giving one lucky fan the chance to drive the official vehicle of England Rugby, the BMW X5, for a whole year - as well... </a:t>
            </a:r>
            <a:r>
              <a:rPr lang="tr-TR" sz="1200">
                <a:solidFill>
                  <a:srgbClr val="999999"/>
                </a:solidFill>
                <a:latin typeface="Calibri"/>
                <a:hlinkClick r:id="rId14"/>
              </a:rPr>
              <a:t>» </a:t>
            </a:r>
          </a:p>
        </p:txBody>
      </p:sp>
      <p:sp>
        <p:nvSpPr>
          <p:cNvPr id="49" name="TextBox49"/>
          <p:cNvSpPr txBox="1">
            <a:spLocks noChangeArrowheads="1"/>
          </p:cNvSpPr>
          <p:nvPr/>
        </p:nvSpPr>
        <p:spPr>
          <a:xfrm>
            <a:off x="5542565" y="5116867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2.416 </a:t>
            </a:r>
          </a:p>
        </p:txBody>
      </p:sp>
      <p:sp>
        <p:nvSpPr>
          <p:cNvPr id="50" name="TextBox50"/>
          <p:cNvSpPr txBox="1">
            <a:spLocks noChangeArrowheads="1"/>
          </p:cNvSpPr>
          <p:nvPr/>
        </p:nvSpPr>
        <p:spPr>
          <a:xfrm>
            <a:off x="6370563" y="5116867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138 </a:t>
            </a:r>
          </a:p>
        </p:txBody>
      </p:sp>
      <p:sp>
        <p:nvSpPr>
          <p:cNvPr id="51" name="TextBox51"/>
          <p:cNvSpPr txBox="1">
            <a:spLocks noChangeArrowheads="1"/>
          </p:cNvSpPr>
          <p:nvPr/>
        </p:nvSpPr>
        <p:spPr>
          <a:xfrm>
            <a:off x="7198561" y="5116867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212 </a:t>
            </a:r>
          </a:p>
        </p:txBody>
      </p:sp>
      <p:sp>
        <p:nvSpPr>
          <p:cNvPr id="52" name="TextBox52"/>
          <p:cNvSpPr txBox="1">
            <a:spLocks noChangeArrowheads="1"/>
          </p:cNvSpPr>
          <p:nvPr/>
        </p:nvSpPr>
        <p:spPr>
          <a:xfrm>
            <a:off x="8026560" y="5116867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2.766 </a:t>
            </a:r>
          </a:p>
        </p:txBody>
      </p:sp>
      <p:sp>
        <p:nvSpPr>
          <p:cNvPr id="53" name="TextBox53"/>
          <p:cNvSpPr>
            <a:spLocks noChangeArrowheads="1"/>
          </p:cNvSpPr>
          <p:nvPr/>
        </p:nvSpPr>
        <p:spPr bwMode="auto">
          <a:xfrm>
            <a:off x="333375" y="6286500"/>
            <a:ext cx="8477250" cy="5715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</p:sp>
      <p:pic>
        <p:nvPicPr>
          <p:cNvPr id="54" name="Picture54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333375" y="6286500"/>
            <a:ext cx="1047750" cy="476250"/>
          </a:xfrm>
          <a:prstGeom prst="rect">
            <a:avLst/>
          </a:prstGeom>
        </p:spPr>
      </p:pic>
      <p:sp>
        <p:nvSpPr>
          <p:cNvPr id="56" name="TextBox56"/>
          <p:cNvSpPr txBox="1">
            <a:spLocks noChangeArrowheads="1"/>
          </p:cNvSpPr>
          <p:nvPr/>
        </p:nvSpPr>
        <p:spPr>
          <a:xfrm>
            <a:off x="1619250" y="6286500"/>
            <a:ext cx="6762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r>
              <a:rPr lang="tr-TR" sz="1000">
                <a:solidFill>
                  <a:srgbClr val="999999"/>
                </a:solidFill>
              </a:rPr>
              <a:t>The posts are listed by the total number of interactions (likes, comments and shares).</a:t>
            </a:r>
          </a:p>
        </p:txBody>
      </p:sp>
      <p:sp>
        <p:nvSpPr>
          <p:cNvPr id="57" name="TextBox57"/>
          <p:cNvSpPr txBox="1">
            <a:spLocks noChangeArrowheads="1"/>
          </p:cNvSpPr>
          <p:nvPr/>
        </p:nvSpPr>
        <p:spPr>
          <a:xfrm>
            <a:off x="8143875" y="6286500"/>
            <a:ext cx="8572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/>
            <a:r>
              <a:rPr lang="tr-TR" sz="4800" b="1">
                <a:solidFill>
                  <a:srgbClr val="999999"/>
                </a:solidFill>
              </a:rPr>
              <a:t>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3375" y="142875"/>
            <a:ext cx="552450" cy="542925"/>
          </a:xfrm>
          <a:prstGeom prst="rect">
            <a:avLst/>
          </a:prstGeom>
        </p:spPr>
      </p:pic>
      <p:sp>
        <p:nvSpPr>
          <p:cNvPr id="4" name="TextBox4"/>
          <p:cNvSpPr txBox="1">
            <a:spLocks noChangeArrowheads="1"/>
          </p:cNvSpPr>
          <p:nvPr/>
        </p:nvSpPr>
        <p:spPr>
          <a:xfrm>
            <a:off x="1047750" y="285750"/>
            <a:ext cx="77343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tr-TR" sz="2800" b="1">
                <a:solidFill>
                  <a:srgbClr val="000000"/>
                </a:solidFill>
              </a:rPr>
              <a:t>Top 10 Posts by Engagement</a:t>
            </a:r>
          </a:p>
        </p:txBody>
      </p:sp>
      <p:pic>
        <p:nvPicPr>
          <p:cNvPr id="5" name="Picture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47750" y="723900"/>
            <a:ext cx="7734300" cy="28575"/>
          </a:xfrm>
          <a:prstGeom prst="rect">
            <a:avLst/>
          </a:prstGeom>
        </p:spPr>
      </p:pic>
      <p:pic>
        <p:nvPicPr>
          <p:cNvPr id="7" name="Picture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24875" y="238125"/>
            <a:ext cx="276225" cy="295275"/>
          </a:xfrm>
          <a:prstGeom prst="rect">
            <a:avLst/>
          </a:prstGeom>
        </p:spPr>
      </p:pic>
      <p:sp>
        <p:nvSpPr>
          <p:cNvPr id="9" name="TextBox9"/>
          <p:cNvSpPr txBox="1">
            <a:spLocks noChangeArrowheads="1"/>
          </p:cNvSpPr>
          <p:nvPr/>
        </p:nvSpPr>
        <p:spPr>
          <a:xfrm>
            <a:off x="7361985" y="571500"/>
            <a:ext cx="1439997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pPr algn="r"/>
            <a:r>
              <a:rPr lang="tr-TR" sz="900">
                <a:solidFill>
                  <a:srgbClr val="000000"/>
                </a:solidFill>
                <a:latin typeface="Arial"/>
              </a:rPr>
              <a:t>01.09.2015 - 30.09.2015</a:t>
            </a:r>
          </a:p>
        </p:txBody>
      </p:sp>
      <p:sp>
        <p:nvSpPr>
          <p:cNvPr id="10" name="TextBox10"/>
          <p:cNvSpPr>
            <a:spLocks noChangeArrowheads="1"/>
          </p:cNvSpPr>
          <p:nvPr/>
        </p:nvSpPr>
        <p:spPr bwMode="auto">
          <a:xfrm>
            <a:off x="298799" y="2271595"/>
            <a:ext cx="8485183" cy="935998"/>
          </a:xfrm>
          <a:prstGeom prst="rect">
            <a:avLst/>
          </a:prstGeom>
          <a:solidFill>
            <a:srgbClr val="F5F6F7"/>
          </a:solidFill>
          <a:ln w="9525">
            <a:noFill/>
          </a:ln>
        </p:spPr>
      </p:sp>
      <p:sp>
        <p:nvSpPr>
          <p:cNvPr id="11" name="TextBox11"/>
          <p:cNvSpPr>
            <a:spLocks noChangeArrowheads="1"/>
          </p:cNvSpPr>
          <p:nvPr/>
        </p:nvSpPr>
        <p:spPr bwMode="auto">
          <a:xfrm>
            <a:off x="298799" y="4143592"/>
            <a:ext cx="8485183" cy="935998"/>
          </a:xfrm>
          <a:prstGeom prst="rect">
            <a:avLst/>
          </a:prstGeom>
          <a:solidFill>
            <a:srgbClr val="F5F6F7"/>
          </a:solidFill>
          <a:ln w="9525">
            <a:noFill/>
          </a:ln>
        </p:spPr>
      </p:sp>
      <p:sp>
        <p:nvSpPr>
          <p:cNvPr id="12" name="TextBox12"/>
          <p:cNvSpPr txBox="1">
            <a:spLocks noChangeArrowheads="1"/>
          </p:cNvSpPr>
          <p:nvPr/>
        </p:nvSpPr>
        <p:spPr bwMode="auto">
          <a:xfrm>
            <a:off x="333375" y="904875"/>
            <a:ext cx="719999" cy="395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endParaRPr/>
          </a:p>
        </p:txBody>
      </p:sp>
      <p:sp>
        <p:nvSpPr>
          <p:cNvPr id="13" name="TextBox13"/>
          <p:cNvSpPr txBox="1">
            <a:spLocks noChangeArrowheads="1"/>
          </p:cNvSpPr>
          <p:nvPr/>
        </p:nvSpPr>
        <p:spPr bwMode="auto">
          <a:xfrm>
            <a:off x="1197373" y="904875"/>
            <a:ext cx="4273191" cy="395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endParaRPr/>
          </a:p>
        </p:txBody>
      </p:sp>
      <p:sp>
        <p:nvSpPr>
          <p:cNvPr id="14" name="TextBox14"/>
          <p:cNvSpPr txBox="1">
            <a:spLocks noChangeArrowheads="1"/>
          </p:cNvSpPr>
          <p:nvPr/>
        </p:nvSpPr>
        <p:spPr bwMode="auto">
          <a:xfrm>
            <a:off x="5542565" y="904875"/>
            <a:ext cx="755998" cy="395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r>
              <a:rPr lang="tr-TR" sz="1100">
                <a:solidFill>
                  <a:srgbClr val="000000"/>
                </a:solidFill>
                <a:latin typeface="Calibri"/>
              </a:rPr>
              <a:t>Like </a:t>
            </a:r>
          </a:p>
        </p:txBody>
      </p:sp>
      <p:sp>
        <p:nvSpPr>
          <p:cNvPr id="15" name="TextBox15"/>
          <p:cNvSpPr txBox="1">
            <a:spLocks noChangeArrowheads="1"/>
          </p:cNvSpPr>
          <p:nvPr/>
        </p:nvSpPr>
        <p:spPr bwMode="auto">
          <a:xfrm>
            <a:off x="6370563" y="904875"/>
            <a:ext cx="755998" cy="395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r>
              <a:rPr lang="tr-TR" sz="1100">
                <a:solidFill>
                  <a:srgbClr val="000000"/>
                </a:solidFill>
                <a:latin typeface="Calibri"/>
              </a:rPr>
              <a:t>Comment </a:t>
            </a:r>
          </a:p>
        </p:txBody>
      </p:sp>
      <p:sp>
        <p:nvSpPr>
          <p:cNvPr id="16" name="TextBox16"/>
          <p:cNvSpPr txBox="1">
            <a:spLocks noChangeArrowheads="1"/>
          </p:cNvSpPr>
          <p:nvPr/>
        </p:nvSpPr>
        <p:spPr bwMode="auto">
          <a:xfrm>
            <a:off x="7198561" y="904875"/>
            <a:ext cx="755998" cy="395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r>
              <a:rPr lang="tr-TR" sz="1100">
                <a:solidFill>
                  <a:srgbClr val="000000"/>
                </a:solidFill>
                <a:latin typeface="Calibri"/>
              </a:rPr>
              <a:t>Share </a:t>
            </a:r>
          </a:p>
        </p:txBody>
      </p:sp>
      <p:sp>
        <p:nvSpPr>
          <p:cNvPr id="17" name="TextBox17"/>
          <p:cNvSpPr txBox="1">
            <a:spLocks noChangeArrowheads="1"/>
          </p:cNvSpPr>
          <p:nvPr/>
        </p:nvSpPr>
        <p:spPr bwMode="auto">
          <a:xfrm>
            <a:off x="8026560" y="904875"/>
            <a:ext cx="755998" cy="395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pPr algn="ctr"/>
            <a:r>
              <a:rPr lang="tr-TR" sz="1100" b="1">
                <a:solidFill>
                  <a:srgbClr val="000000"/>
                </a:solidFill>
                <a:latin typeface="Calibri"/>
              </a:rPr>
              <a:t>Engagement Count </a:t>
            </a:r>
          </a:p>
        </p:txBody>
      </p:sp>
      <p:pic>
        <p:nvPicPr>
          <p:cNvPr id="18" name="Picture1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33375" y="1372874"/>
            <a:ext cx="863998" cy="863998"/>
          </a:xfrm>
          <a:prstGeom prst="rect">
            <a:avLst/>
          </a:prstGeom>
        </p:spPr>
      </p:pic>
      <p:sp>
        <p:nvSpPr>
          <p:cNvPr id="20" name="TextBox20"/>
          <p:cNvSpPr txBox="1">
            <a:spLocks noChangeArrowheads="1"/>
          </p:cNvSpPr>
          <p:nvPr/>
        </p:nvSpPr>
        <p:spPr>
          <a:xfrm>
            <a:off x="1197373" y="1372874"/>
            <a:ext cx="4273191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r>
              <a:rPr lang="tr-TR" sz="1200" b="1">
                <a:solidFill>
                  <a:srgbClr val="999999"/>
                </a:solidFill>
                <a:latin typeface="Calibri"/>
              </a:rPr>
              <a:t>BMW UK </a:t>
            </a:r>
            <a:r>
              <a:rPr lang="tr-TR" sz="1200">
                <a:solidFill>
                  <a:srgbClr val="999999"/>
                </a:solidFill>
                <a:latin typeface="Calibri"/>
              </a:rPr>
              <a:t>28.09.2015 08:03 
</a:t>
            </a:r>
            <a:r>
              <a:rPr lang="tr-TR" sz="1200">
                <a:solidFill>
                  <a:srgbClr val="000000"/>
                </a:solidFill>
                <a:latin typeface="Calibri"/>
              </a:rPr>
              <a:t>The game has changed. Discover the BMW i8: www.becomeelectric.co.uk #BecomeElectric </a:t>
            </a:r>
            <a:r>
              <a:rPr lang="tr-TR" sz="1200">
                <a:solidFill>
                  <a:srgbClr val="999999"/>
                </a:solidFill>
                <a:latin typeface="Calibri"/>
                <a:hlinkClick r:id="rId6"/>
              </a:rPr>
              <a:t>» </a:t>
            </a:r>
          </a:p>
        </p:txBody>
      </p:sp>
      <p:sp>
        <p:nvSpPr>
          <p:cNvPr id="21" name="TextBox21"/>
          <p:cNvSpPr txBox="1">
            <a:spLocks noChangeArrowheads="1"/>
          </p:cNvSpPr>
          <p:nvPr/>
        </p:nvSpPr>
        <p:spPr>
          <a:xfrm>
            <a:off x="5542565" y="1372874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1.888 </a:t>
            </a:r>
          </a:p>
        </p:txBody>
      </p:sp>
      <p:sp>
        <p:nvSpPr>
          <p:cNvPr id="22" name="TextBox22"/>
          <p:cNvSpPr txBox="1">
            <a:spLocks noChangeArrowheads="1"/>
          </p:cNvSpPr>
          <p:nvPr/>
        </p:nvSpPr>
        <p:spPr>
          <a:xfrm>
            <a:off x="6370563" y="1372874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103 </a:t>
            </a:r>
          </a:p>
        </p:txBody>
      </p:sp>
      <p:sp>
        <p:nvSpPr>
          <p:cNvPr id="23" name="TextBox23"/>
          <p:cNvSpPr txBox="1">
            <a:spLocks noChangeArrowheads="1"/>
          </p:cNvSpPr>
          <p:nvPr/>
        </p:nvSpPr>
        <p:spPr>
          <a:xfrm>
            <a:off x="7198561" y="1372874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291 </a:t>
            </a:r>
          </a:p>
        </p:txBody>
      </p:sp>
      <p:sp>
        <p:nvSpPr>
          <p:cNvPr id="24" name="TextBox24"/>
          <p:cNvSpPr txBox="1">
            <a:spLocks noChangeArrowheads="1"/>
          </p:cNvSpPr>
          <p:nvPr/>
        </p:nvSpPr>
        <p:spPr>
          <a:xfrm>
            <a:off x="8026560" y="1372874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2.282 </a:t>
            </a:r>
          </a:p>
        </p:txBody>
      </p:sp>
      <p:pic>
        <p:nvPicPr>
          <p:cNvPr id="25" name="Picture25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33375" y="2308872"/>
            <a:ext cx="863998" cy="863998"/>
          </a:xfrm>
          <a:prstGeom prst="rect">
            <a:avLst/>
          </a:prstGeom>
        </p:spPr>
      </p:pic>
      <p:sp>
        <p:nvSpPr>
          <p:cNvPr id="27" name="TextBox27"/>
          <p:cNvSpPr txBox="1">
            <a:spLocks noChangeArrowheads="1"/>
          </p:cNvSpPr>
          <p:nvPr/>
        </p:nvSpPr>
        <p:spPr>
          <a:xfrm>
            <a:off x="1197373" y="2308872"/>
            <a:ext cx="4273191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r>
              <a:rPr lang="tr-TR" sz="1200" b="1">
                <a:solidFill>
                  <a:srgbClr val="999999"/>
                </a:solidFill>
                <a:latin typeface="Calibri"/>
              </a:rPr>
              <a:t>BMW UK </a:t>
            </a:r>
            <a:r>
              <a:rPr lang="tr-TR" sz="1200">
                <a:solidFill>
                  <a:srgbClr val="999999"/>
                </a:solidFill>
                <a:latin typeface="Calibri"/>
              </a:rPr>
              <a:t>04.09.2015 16:00 
</a:t>
            </a:r>
            <a:r>
              <a:rPr lang="tr-TR" sz="1200">
                <a:solidFill>
                  <a:srgbClr val="000000"/>
                </a:solidFill>
                <a:latin typeface="Calibri"/>
              </a:rPr>
              <a:t>Timeline Photos  Drive six exceptional cars, including the BMW M4, in one day. Enter now to be one of eight winners driving at PalmerSport: htt... </a:t>
            </a:r>
            <a:r>
              <a:rPr lang="tr-TR" sz="1200">
                <a:solidFill>
                  <a:srgbClr val="999999"/>
                </a:solidFill>
                <a:latin typeface="Calibri"/>
                <a:hlinkClick r:id="rId8"/>
              </a:rPr>
              <a:t>» </a:t>
            </a:r>
          </a:p>
        </p:txBody>
      </p:sp>
      <p:sp>
        <p:nvSpPr>
          <p:cNvPr id="28" name="TextBox28"/>
          <p:cNvSpPr txBox="1">
            <a:spLocks noChangeArrowheads="1"/>
          </p:cNvSpPr>
          <p:nvPr/>
        </p:nvSpPr>
        <p:spPr>
          <a:xfrm>
            <a:off x="5542565" y="2308872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2.616 </a:t>
            </a:r>
          </a:p>
        </p:txBody>
      </p:sp>
      <p:sp>
        <p:nvSpPr>
          <p:cNvPr id="29" name="TextBox29"/>
          <p:cNvSpPr txBox="1">
            <a:spLocks noChangeArrowheads="1"/>
          </p:cNvSpPr>
          <p:nvPr/>
        </p:nvSpPr>
        <p:spPr>
          <a:xfrm>
            <a:off x="6370563" y="2308872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45 </a:t>
            </a:r>
          </a:p>
        </p:txBody>
      </p:sp>
      <p:sp>
        <p:nvSpPr>
          <p:cNvPr id="30" name="TextBox30"/>
          <p:cNvSpPr txBox="1">
            <a:spLocks noChangeArrowheads="1"/>
          </p:cNvSpPr>
          <p:nvPr/>
        </p:nvSpPr>
        <p:spPr>
          <a:xfrm>
            <a:off x="7198561" y="2308872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111 </a:t>
            </a:r>
          </a:p>
        </p:txBody>
      </p:sp>
      <p:sp>
        <p:nvSpPr>
          <p:cNvPr id="31" name="TextBox31"/>
          <p:cNvSpPr txBox="1">
            <a:spLocks noChangeArrowheads="1"/>
          </p:cNvSpPr>
          <p:nvPr/>
        </p:nvSpPr>
        <p:spPr>
          <a:xfrm>
            <a:off x="8026560" y="2308872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2.772 </a:t>
            </a:r>
          </a:p>
        </p:txBody>
      </p:sp>
      <p:pic>
        <p:nvPicPr>
          <p:cNvPr id="32" name="Picture32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33375" y="3244870"/>
            <a:ext cx="863998" cy="863998"/>
          </a:xfrm>
          <a:prstGeom prst="rect">
            <a:avLst/>
          </a:prstGeom>
        </p:spPr>
      </p:pic>
      <p:sp>
        <p:nvSpPr>
          <p:cNvPr id="34" name="TextBox34"/>
          <p:cNvSpPr txBox="1">
            <a:spLocks noChangeArrowheads="1"/>
          </p:cNvSpPr>
          <p:nvPr/>
        </p:nvSpPr>
        <p:spPr>
          <a:xfrm>
            <a:off x="1197373" y="3244870"/>
            <a:ext cx="4273191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r>
              <a:rPr lang="tr-TR" sz="1200" b="1">
                <a:solidFill>
                  <a:srgbClr val="999999"/>
                </a:solidFill>
                <a:latin typeface="Calibri"/>
              </a:rPr>
              <a:t>BMW UK </a:t>
            </a:r>
            <a:r>
              <a:rPr lang="tr-TR" sz="1200">
                <a:solidFill>
                  <a:srgbClr val="999999"/>
                </a:solidFill>
                <a:latin typeface="Calibri"/>
              </a:rPr>
              <a:t>16.09.2015 12:57 
</a:t>
            </a:r>
            <a:r>
              <a:rPr lang="tr-TR" sz="1200">
                <a:solidFill>
                  <a:srgbClr val="000000"/>
                </a:solidFill>
                <a:latin typeface="Calibri"/>
              </a:rPr>
              <a:t>Timeline Photos  Technology-driven, adrenaline-fuelled. The stunning #BMW #M4 on show in Frankfurt. #FrankfurtMotorShow </a:t>
            </a:r>
            <a:r>
              <a:rPr lang="tr-TR" sz="1200">
                <a:solidFill>
                  <a:srgbClr val="999999"/>
                </a:solidFill>
                <a:latin typeface="Calibri"/>
                <a:hlinkClick r:id="rId10"/>
              </a:rPr>
              <a:t>» </a:t>
            </a:r>
          </a:p>
        </p:txBody>
      </p:sp>
      <p:sp>
        <p:nvSpPr>
          <p:cNvPr id="35" name="TextBox35"/>
          <p:cNvSpPr txBox="1">
            <a:spLocks noChangeArrowheads="1"/>
          </p:cNvSpPr>
          <p:nvPr/>
        </p:nvSpPr>
        <p:spPr>
          <a:xfrm>
            <a:off x="5542565" y="3244870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1.821 </a:t>
            </a:r>
          </a:p>
        </p:txBody>
      </p:sp>
      <p:sp>
        <p:nvSpPr>
          <p:cNvPr id="36" name="TextBox36"/>
          <p:cNvSpPr txBox="1">
            <a:spLocks noChangeArrowheads="1"/>
          </p:cNvSpPr>
          <p:nvPr/>
        </p:nvSpPr>
        <p:spPr>
          <a:xfrm>
            <a:off x="6370563" y="3244870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41 </a:t>
            </a:r>
          </a:p>
        </p:txBody>
      </p:sp>
      <p:sp>
        <p:nvSpPr>
          <p:cNvPr id="37" name="TextBox37"/>
          <p:cNvSpPr txBox="1">
            <a:spLocks noChangeArrowheads="1"/>
          </p:cNvSpPr>
          <p:nvPr/>
        </p:nvSpPr>
        <p:spPr>
          <a:xfrm>
            <a:off x="7198561" y="3244870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188 </a:t>
            </a:r>
          </a:p>
        </p:txBody>
      </p:sp>
      <p:sp>
        <p:nvSpPr>
          <p:cNvPr id="38" name="TextBox38"/>
          <p:cNvSpPr txBox="1">
            <a:spLocks noChangeArrowheads="1"/>
          </p:cNvSpPr>
          <p:nvPr/>
        </p:nvSpPr>
        <p:spPr>
          <a:xfrm>
            <a:off x="8026560" y="3244870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2.050 </a:t>
            </a:r>
          </a:p>
        </p:txBody>
      </p:sp>
      <p:pic>
        <p:nvPicPr>
          <p:cNvPr id="39" name="Picture39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33375" y="4180868"/>
            <a:ext cx="863998" cy="863998"/>
          </a:xfrm>
          <a:prstGeom prst="rect">
            <a:avLst/>
          </a:prstGeom>
        </p:spPr>
      </p:pic>
      <p:sp>
        <p:nvSpPr>
          <p:cNvPr id="41" name="TextBox41"/>
          <p:cNvSpPr txBox="1">
            <a:spLocks noChangeArrowheads="1"/>
          </p:cNvSpPr>
          <p:nvPr/>
        </p:nvSpPr>
        <p:spPr>
          <a:xfrm>
            <a:off x="1197373" y="4180868"/>
            <a:ext cx="4273191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r>
              <a:rPr lang="tr-TR" sz="1200" b="1">
                <a:solidFill>
                  <a:srgbClr val="999999"/>
                </a:solidFill>
                <a:latin typeface="Calibri"/>
              </a:rPr>
              <a:t>BMW UK </a:t>
            </a:r>
            <a:r>
              <a:rPr lang="tr-TR" sz="1200">
                <a:solidFill>
                  <a:srgbClr val="999999"/>
                </a:solidFill>
                <a:latin typeface="Calibri"/>
              </a:rPr>
              <a:t>25.09.2015 08:35 
</a:t>
            </a:r>
            <a:r>
              <a:rPr lang="tr-TR" sz="1200">
                <a:solidFill>
                  <a:srgbClr val="000000"/>
                </a:solidFill>
                <a:latin typeface="Calibri"/>
              </a:rPr>
              <a:t>Timeline Photos  BMW are giving one lucky fan the chance to drive the official vehicle of England Rugby, the BMW X5, for a whole year - as well... </a:t>
            </a:r>
            <a:r>
              <a:rPr lang="tr-TR" sz="1200">
                <a:solidFill>
                  <a:srgbClr val="999999"/>
                </a:solidFill>
                <a:latin typeface="Calibri"/>
                <a:hlinkClick r:id="rId12"/>
              </a:rPr>
              <a:t>» </a:t>
            </a:r>
          </a:p>
        </p:txBody>
      </p:sp>
      <p:sp>
        <p:nvSpPr>
          <p:cNvPr id="42" name="TextBox42"/>
          <p:cNvSpPr txBox="1">
            <a:spLocks noChangeArrowheads="1"/>
          </p:cNvSpPr>
          <p:nvPr/>
        </p:nvSpPr>
        <p:spPr>
          <a:xfrm>
            <a:off x="5542565" y="4180868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1.815 </a:t>
            </a:r>
          </a:p>
        </p:txBody>
      </p:sp>
      <p:sp>
        <p:nvSpPr>
          <p:cNvPr id="43" name="TextBox43"/>
          <p:cNvSpPr txBox="1">
            <a:spLocks noChangeArrowheads="1"/>
          </p:cNvSpPr>
          <p:nvPr/>
        </p:nvSpPr>
        <p:spPr>
          <a:xfrm>
            <a:off x="6370563" y="4180868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158 </a:t>
            </a:r>
          </a:p>
        </p:txBody>
      </p:sp>
      <p:sp>
        <p:nvSpPr>
          <p:cNvPr id="44" name="TextBox44"/>
          <p:cNvSpPr txBox="1">
            <a:spLocks noChangeArrowheads="1"/>
          </p:cNvSpPr>
          <p:nvPr/>
        </p:nvSpPr>
        <p:spPr>
          <a:xfrm>
            <a:off x="7198561" y="4180868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132 </a:t>
            </a:r>
          </a:p>
        </p:txBody>
      </p:sp>
      <p:sp>
        <p:nvSpPr>
          <p:cNvPr id="45" name="TextBox45"/>
          <p:cNvSpPr txBox="1">
            <a:spLocks noChangeArrowheads="1"/>
          </p:cNvSpPr>
          <p:nvPr/>
        </p:nvSpPr>
        <p:spPr>
          <a:xfrm>
            <a:off x="8026560" y="4180868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2.105 </a:t>
            </a:r>
          </a:p>
        </p:txBody>
      </p:sp>
      <p:pic>
        <p:nvPicPr>
          <p:cNvPr id="46" name="Picture46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333375" y="5116867"/>
            <a:ext cx="863998" cy="863998"/>
          </a:xfrm>
          <a:prstGeom prst="rect">
            <a:avLst/>
          </a:prstGeom>
        </p:spPr>
      </p:pic>
      <p:sp>
        <p:nvSpPr>
          <p:cNvPr id="48" name="TextBox48"/>
          <p:cNvSpPr txBox="1">
            <a:spLocks noChangeArrowheads="1"/>
          </p:cNvSpPr>
          <p:nvPr/>
        </p:nvSpPr>
        <p:spPr>
          <a:xfrm>
            <a:off x="1197373" y="5116867"/>
            <a:ext cx="4273191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r>
              <a:rPr lang="tr-TR" sz="1200" b="1">
                <a:solidFill>
                  <a:srgbClr val="999999"/>
                </a:solidFill>
                <a:latin typeface="Calibri"/>
              </a:rPr>
              <a:t>BMW UK </a:t>
            </a:r>
            <a:r>
              <a:rPr lang="tr-TR" sz="1200">
                <a:solidFill>
                  <a:srgbClr val="999999"/>
                </a:solidFill>
                <a:latin typeface="Calibri"/>
              </a:rPr>
              <a:t>10.09.2015 10:20 
</a:t>
            </a:r>
            <a:r>
              <a:rPr lang="tr-TR" sz="1200">
                <a:solidFill>
                  <a:srgbClr val="000000"/>
                </a:solidFill>
                <a:latin typeface="Calibri"/>
              </a:rPr>
              <a:t>Timeline Photos  Celebrating 40 years of the #BMW #3Series: The evolution of the kidney grille. #TBT </a:t>
            </a:r>
            <a:r>
              <a:rPr lang="tr-TR" sz="1200">
                <a:solidFill>
                  <a:srgbClr val="999999"/>
                </a:solidFill>
                <a:latin typeface="Calibri"/>
                <a:hlinkClick r:id="rId14"/>
              </a:rPr>
              <a:t>» </a:t>
            </a:r>
          </a:p>
        </p:txBody>
      </p:sp>
      <p:sp>
        <p:nvSpPr>
          <p:cNvPr id="49" name="TextBox49"/>
          <p:cNvSpPr txBox="1">
            <a:spLocks noChangeArrowheads="1"/>
          </p:cNvSpPr>
          <p:nvPr/>
        </p:nvSpPr>
        <p:spPr>
          <a:xfrm>
            <a:off x="5542565" y="5116867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1.525 </a:t>
            </a:r>
          </a:p>
        </p:txBody>
      </p:sp>
      <p:sp>
        <p:nvSpPr>
          <p:cNvPr id="50" name="TextBox50"/>
          <p:cNvSpPr txBox="1">
            <a:spLocks noChangeArrowheads="1"/>
          </p:cNvSpPr>
          <p:nvPr/>
        </p:nvSpPr>
        <p:spPr>
          <a:xfrm>
            <a:off x="6370563" y="5116867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41 </a:t>
            </a:r>
          </a:p>
        </p:txBody>
      </p:sp>
      <p:sp>
        <p:nvSpPr>
          <p:cNvPr id="51" name="TextBox51"/>
          <p:cNvSpPr txBox="1">
            <a:spLocks noChangeArrowheads="1"/>
          </p:cNvSpPr>
          <p:nvPr/>
        </p:nvSpPr>
        <p:spPr>
          <a:xfrm>
            <a:off x="7198561" y="5116867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136 </a:t>
            </a:r>
          </a:p>
        </p:txBody>
      </p:sp>
      <p:sp>
        <p:nvSpPr>
          <p:cNvPr id="52" name="TextBox52"/>
          <p:cNvSpPr txBox="1">
            <a:spLocks noChangeArrowheads="1"/>
          </p:cNvSpPr>
          <p:nvPr/>
        </p:nvSpPr>
        <p:spPr>
          <a:xfrm>
            <a:off x="8026560" y="5116867"/>
            <a:ext cx="755998" cy="86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1200">
                <a:solidFill>
                  <a:srgbClr val="999999"/>
                </a:solidFill>
                <a:latin typeface="Calibri"/>
              </a:rPr>
              <a:t>1.702 </a:t>
            </a:r>
          </a:p>
        </p:txBody>
      </p:sp>
      <p:sp>
        <p:nvSpPr>
          <p:cNvPr id="53" name="TextBox53"/>
          <p:cNvSpPr>
            <a:spLocks noChangeArrowheads="1"/>
          </p:cNvSpPr>
          <p:nvPr/>
        </p:nvSpPr>
        <p:spPr bwMode="auto">
          <a:xfrm>
            <a:off x="333375" y="6286500"/>
            <a:ext cx="8477250" cy="5715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</p:sp>
      <p:pic>
        <p:nvPicPr>
          <p:cNvPr id="54" name="Picture54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333375" y="6286500"/>
            <a:ext cx="1047750" cy="476250"/>
          </a:xfrm>
          <a:prstGeom prst="rect">
            <a:avLst/>
          </a:prstGeom>
        </p:spPr>
      </p:pic>
      <p:sp>
        <p:nvSpPr>
          <p:cNvPr id="56" name="TextBox56"/>
          <p:cNvSpPr txBox="1">
            <a:spLocks noChangeArrowheads="1"/>
          </p:cNvSpPr>
          <p:nvPr/>
        </p:nvSpPr>
        <p:spPr>
          <a:xfrm>
            <a:off x="1619250" y="6286500"/>
            <a:ext cx="6762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>
            <a:spAutoFit/>
          </a:bodyPr>
          <a:lstStyle/>
          <a:p>
            <a:r>
              <a:rPr lang="tr-TR" sz="1000">
                <a:solidFill>
                  <a:srgbClr val="999999"/>
                </a:solidFill>
              </a:rPr>
              <a:t>The posts are listed by the total number of interactions (likes, comments and shares).</a:t>
            </a:r>
          </a:p>
        </p:txBody>
      </p:sp>
      <p:sp>
        <p:nvSpPr>
          <p:cNvPr id="57" name="TextBox57"/>
          <p:cNvSpPr txBox="1">
            <a:spLocks noChangeArrowheads="1"/>
          </p:cNvSpPr>
          <p:nvPr/>
        </p:nvSpPr>
        <p:spPr>
          <a:xfrm>
            <a:off x="8143875" y="6286500"/>
            <a:ext cx="8572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/>
            <a:r>
              <a:rPr lang="tr-TR" sz="4800" b="1">
                <a:solidFill>
                  <a:srgbClr val="999999"/>
                </a:solidFill>
              </a:rPr>
              <a:t>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573</Words>
  <Application>Microsoft Office PowerPoint</Application>
  <PresentationFormat>Ekran Gösterisi (4:3)</PresentationFormat>
  <Paragraphs>159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cp:lastModifiedBy>Fırat Özak</cp:lastModifiedBy>
  <cp:revision>3</cp:revision>
  <dcterms:modified xsi:type="dcterms:W3CDTF">2015-10-14T14:53:47Z</dcterms:modified>
</cp:coreProperties>
</file>